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heme/theme3.xml" ContentType="application/vnd.openxmlformats-officedocument.them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2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3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4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5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6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7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9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0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11.xml" ContentType="application/vnd.openxmlformats-officedocument.presentationml.notesSlide+xml"/>
  <Override PartName="/ppt/tags/tag225.xml" ContentType="application/vnd.openxmlformats-officedocument.presentationml.tags+xml"/>
  <Override PartName="/ppt/notesSlides/notesSlide12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9" r:id="rId2"/>
  </p:sldMasterIdLst>
  <p:notesMasterIdLst>
    <p:notesMasterId r:id="rId20"/>
  </p:notesMasterIdLst>
  <p:sldIdLst>
    <p:sldId id="259" r:id="rId3"/>
    <p:sldId id="298" r:id="rId4"/>
    <p:sldId id="261" r:id="rId5"/>
    <p:sldId id="260" r:id="rId6"/>
    <p:sldId id="300" r:id="rId7"/>
    <p:sldId id="302" r:id="rId8"/>
    <p:sldId id="306" r:id="rId9"/>
    <p:sldId id="295" r:id="rId10"/>
    <p:sldId id="270" r:id="rId11"/>
    <p:sldId id="296" r:id="rId12"/>
    <p:sldId id="267" r:id="rId13"/>
    <p:sldId id="303" r:id="rId14"/>
    <p:sldId id="304" r:id="rId15"/>
    <p:sldId id="305" r:id="rId16"/>
    <p:sldId id="297" r:id="rId17"/>
    <p:sldId id="307" r:id="rId18"/>
    <p:sldId id="26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53616C"/>
    <a:srgbClr val="29565D"/>
    <a:srgbClr val="A7CCFB"/>
    <a:srgbClr val="FFFFFF"/>
    <a:srgbClr val="D9D9D9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114" y="180"/>
      </p:cViewPr>
      <p:guideLst>
        <p:guide orient="horz" pos="2192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B5A3D-F429-44E1-8FD4-DB824696415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B5A3D-F429-44E1-8FD4-DB82469641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810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B5A3D-F429-44E1-8FD4-DB82469641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641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B5A3D-F429-44E1-8FD4-DB824696415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150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B5A3D-F429-44E1-8FD4-DB824696415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DCD3B-3E50-4DA5-B978-82987E7B8C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416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DCD3B-3E50-4DA5-B978-82987E7B8C3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B5A3D-F429-44E1-8FD4-DB824696415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D54CC-C819-4C74-A30E-A9474DC6446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54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D54CC-C819-4C74-A30E-A9474DC644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17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D54CC-C819-4C74-A30E-A9474DC6446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08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B5A3D-F429-44E1-8FD4-DB82469641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65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D54CC-C819-4C74-A30E-A9474DC6446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image" Target="../media/image3.png"/><Relationship Id="rId3" Type="http://schemas.openxmlformats.org/officeDocument/2006/relationships/tags" Target="../tags/tag9.xml"/><Relationship Id="rId21" Type="http://schemas.openxmlformats.org/officeDocument/2006/relationships/image" Target="../media/image6.png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image" Target="../media/image2.png"/><Relationship Id="rId2" Type="http://schemas.openxmlformats.org/officeDocument/2006/relationships/tags" Target="../tags/tag8.xml"/><Relationship Id="rId16" Type="http://schemas.openxmlformats.org/officeDocument/2006/relationships/slideMaster" Target="../slideMasters/slideMaster1.xml"/><Relationship Id="rId20" Type="http://schemas.openxmlformats.org/officeDocument/2006/relationships/image" Target="../media/image5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image" Target="../media/image9.png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image" Target="../media/image8.png"/><Relationship Id="rId10" Type="http://schemas.openxmlformats.org/officeDocument/2006/relationships/tags" Target="../tags/tag16.xml"/><Relationship Id="rId19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9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12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10" Type="http://schemas.openxmlformats.org/officeDocument/2006/relationships/image" Target="../media/image12.png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10" Type="http://schemas.openxmlformats.org/officeDocument/2006/relationships/image" Target="../media/image12.png"/><Relationship Id="rId4" Type="http://schemas.openxmlformats.org/officeDocument/2006/relationships/tags" Target="../tags/tag102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10" Type="http://schemas.openxmlformats.org/officeDocument/2006/relationships/image" Target="../media/image12.png"/><Relationship Id="rId4" Type="http://schemas.openxmlformats.org/officeDocument/2006/relationships/tags" Target="../tags/tag110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12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19.xml"/><Relationship Id="rId10" Type="http://schemas.openxmlformats.org/officeDocument/2006/relationships/tags" Target="../tags/tag124.xml"/><Relationship Id="rId4" Type="http://schemas.openxmlformats.org/officeDocument/2006/relationships/tags" Target="../tags/tag118.xml"/><Relationship Id="rId9" Type="http://schemas.openxmlformats.org/officeDocument/2006/relationships/tags" Target="../tags/tag123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9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10.png"/><Relationship Id="rId5" Type="http://schemas.openxmlformats.org/officeDocument/2006/relationships/tags" Target="../tags/tag3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0.xml"/><Relationship Id="rId9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545007" y="0"/>
                <a:ext cx="3646993" cy="6858000"/>
                <a:chOff x="8545007" y="0"/>
                <a:chExt cx="3646993" cy="6858000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45007" y="0"/>
                  <a:ext cx="3646993" cy="2982191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2436" y="4066720"/>
                  <a:ext cx="2925924" cy="2791280"/>
                </a:xfrm>
                <a:prstGeom prst="rect">
                  <a:avLst/>
                </a:prstGeom>
              </p:spPr>
            </p:pic>
          </p:grpSp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7137443" cy="6858000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812461" y="1029461"/>
              <a:ext cx="4909467" cy="4653606"/>
            </a:xfrm>
            <a:prstGeom prst="rect">
              <a:avLst/>
            </a:prstGeom>
          </p:spPr>
        </p:pic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5"/>
            </p:custDataLst>
          </p:nvPr>
        </p:nvGrpSpPr>
        <p:grpSpPr>
          <a:xfrm>
            <a:off x="4781921" y="2017071"/>
            <a:ext cx="6526279" cy="1374310"/>
            <a:chOff x="4781921" y="2017071"/>
            <a:chExt cx="6526279" cy="1374310"/>
          </a:xfrm>
        </p:grpSpPr>
        <p:pic>
          <p:nvPicPr>
            <p:cNvPr id="15" name="图片 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4931680" y="2017071"/>
              <a:ext cx="6376520" cy="59507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4781921" y="2943045"/>
              <a:ext cx="6462076" cy="448336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368381" y="2469994"/>
            <a:ext cx="6745577" cy="15728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/>
          <a:stretch>
            <a:fillRect/>
          </a:stretch>
        </p:blipFill>
        <p:spPr>
          <a:xfrm rot="10800000" flipV="1">
            <a:off x="4699012" y="3195627"/>
            <a:ext cx="149483" cy="300492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4837206" y="3468034"/>
            <a:ext cx="6348372" cy="6790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4837206" y="2205615"/>
            <a:ext cx="6348372" cy="1039969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391158" y="2330257"/>
            <a:ext cx="5873263" cy="1325563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35382" y="1961150"/>
            <a:ext cx="3275071" cy="3104388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4458892" y="3729639"/>
            <a:ext cx="329136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4391158" y="3803459"/>
            <a:ext cx="5873263" cy="6790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单击编辑副标题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清刻本悦宋简体" panose="020000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方正清刻本悦宋简体" panose="02000000000000000000" pitchFamily="2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方正清刻本悦宋简体" panose="02000000000000000000" pitchFamily="2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方正清刻本悦宋简体" panose="02000000000000000000" pitchFamily="2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方正清刻本悦宋简体" panose="02000000000000000000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  <a:lvl2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2pPr>
            <a:lvl3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3pPr>
            <a:lvl4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4pPr>
            <a:lvl5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方正清刻本悦宋简体" panose="02000000000000000000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770" y="71120"/>
            <a:ext cx="1503045" cy="1424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编辑副标题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" y="2076450"/>
            <a:ext cx="7105650" cy="173355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" y="3810000"/>
            <a:ext cx="7105650" cy="6413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15BB4C91-A4CA-4EBE-8AF8-1DBB3ECEA669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250" y="2095501"/>
            <a:ext cx="7321550" cy="2284412"/>
          </a:xfrm>
        </p:spPr>
        <p:txBody>
          <a:bodyPr anchor="ctr" anchorCtr="0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2250" y="4589463"/>
            <a:ext cx="732155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443789"/>
            <a:ext cx="5181600" cy="473317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443789"/>
            <a:ext cx="5181600" cy="47331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4428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68192"/>
            <a:ext cx="5157787" cy="39919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4428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68192"/>
            <a:ext cx="5183188" cy="3991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779" y="2040773"/>
            <a:ext cx="7066547" cy="1745163"/>
          </a:xfrm>
        </p:spPr>
        <p:txBody>
          <a:bodyPr anchor="b" anchorCtr="0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1275343"/>
            <a:ext cx="4165200" cy="1600200"/>
          </a:xfrm>
        </p:spPr>
        <p:txBody>
          <a:bodyPr anchor="t" anchorCtr="0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1275343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875543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53600" y="1267325"/>
            <a:ext cx="1600200" cy="4909637"/>
          </a:xfrm>
        </p:spPr>
        <p:txBody>
          <a:bodyPr vert="eaVer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1267325"/>
            <a:ext cx="8771021" cy="49096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4C91-A4CA-4EBE-8AF8-1DBB3ECEA669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4D154-DEB9-4DCD-801B-B3341D7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1219200"/>
            <a:ext cx="10515600" cy="488496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566281" y="1959285"/>
            <a:ext cx="2939430" cy="29394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清刻本悦宋简体" panose="020000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78051" y="1360965"/>
            <a:ext cx="4363475" cy="4136069"/>
          </a:xfrm>
          <a:prstGeom prst="rect">
            <a:avLst/>
          </a:prstGeom>
          <a:noFill/>
        </p:spPr>
      </p:pic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472283" y="1975680"/>
            <a:ext cx="2968397" cy="315294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Times New Roman" panose="02020603050405020304" pitchFamily="18" charset="0"/>
              </a:rPr>
              <a:t>1</a:t>
            </a:r>
            <a:endParaRPr lang="zh-CN" altLang="en-US" sz="16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清刻本悦宋简体" panose="02000000000000000000" pitchFamily="2" charset="-122"/>
              <a:ea typeface="方正清刻本悦宋简体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800" dirty="0">
              <a:solidFill>
                <a:schemeClr val="accent1"/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5029056" y="3510454"/>
            <a:ext cx="620345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4551132" y="3591910"/>
            <a:ext cx="7171773" cy="82854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551132" y="1360965"/>
            <a:ext cx="7171773" cy="2068034"/>
          </a:xfrm>
        </p:spPr>
        <p:txBody>
          <a:bodyPr anchor="b">
            <a:normAutofit/>
          </a:bodyPr>
          <a:lstStyle>
            <a:lvl1pPr algn="ctr">
              <a:defRPr sz="6600" b="1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767063"/>
            <a:ext cx="5157787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767063"/>
            <a:ext cx="5183188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3B358A95-C3A6-445A-9253-6EEA2DB226D8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EB8C49CF-321A-4DB1-9C29-37DB431228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7" y="2125482"/>
            <a:ext cx="4165200" cy="373531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2023/2/15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300996" y="365125"/>
            <a:ext cx="1052804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838200" y="365125"/>
            <a:ext cx="907091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ags" Target="../tags/tag13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ags" Target="../tags/tag13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</a:defRPr>
            </a:lvl1pPr>
          </a:lstStyle>
          <a:p>
            <a:fld id="{3B358A95-C3A6-445A-9253-6EEA2DB226D8}" type="datetimeFigureOut">
              <a:rPr lang="zh-CN" altLang="en-US" smtClean="0"/>
              <a:pPr/>
              <a:t>2023/2/15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</a:defRPr>
            </a:lvl1pPr>
          </a:lstStyle>
          <a:p>
            <a:fld id="{EB8C49CF-321A-4DB1-9C29-37DB4312281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清刻本悦宋简体" panose="020000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方正清刻本悦宋简体" panose="02000000000000000000" pitchFamily="2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方正清刻本悦宋简体" panose="02000000000000000000" pitchFamily="2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方正清刻本悦宋简体" panose="02000000000000000000" pitchFamily="2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清刻本悦宋简体" panose="02000000000000000000" pitchFamily="2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清刻本悦宋简体" panose="02000000000000000000" pitchFamily="2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清刻本悦宋简体" panose="02000000000000000000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199" y="131763"/>
            <a:ext cx="9685421" cy="801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428750"/>
            <a:ext cx="10515600" cy="474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方正清刻本悦宋简体" panose="02000000000000000000" pitchFamily="2" charset="-122"/>
              </a:defRPr>
            </a:lvl1pPr>
          </a:lstStyle>
          <a:p>
            <a:fld id="{15BB4C91-A4CA-4EBE-8AF8-1DBB3ECEA669}" type="datetimeFigureOut">
              <a:rPr lang="zh-CN" altLang="en-US" smtClean="0"/>
              <a:pPr/>
              <a:t>2023/2/15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方正清刻本悦宋简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方正清刻本悦宋简体" panose="02000000000000000000" pitchFamily="2" charset="-122"/>
              </a:defRPr>
            </a:lvl1pPr>
          </a:lstStyle>
          <a:p>
            <a:fld id="{2654D154-DEB9-4DCD-801B-B3341D74A27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方正清刻本悦宋简体" panose="02000000000000000000" pitchFamily="2" charset="-122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方正清刻本悦宋简体" panose="02000000000000000000" pitchFamily="2" charset="-122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方正清刻本悦宋简体" panose="02000000000000000000" pitchFamily="2" charset="-122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清刻本悦宋简体" panose="02000000000000000000" pitchFamily="2" charset="-122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清刻本悦宋简体" panose="02000000000000000000" pitchFamily="2" charset="-122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清刻本悦宋简体" panose="02000000000000000000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7" Type="http://schemas.openxmlformats.org/officeDocument/2006/relationships/image" Target="../media/image13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image" Target="../media/image22.pn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image" Target="../media/image13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21.png"/><Relationship Id="rId5" Type="http://schemas.openxmlformats.org/officeDocument/2006/relationships/tags" Target="../tags/tag20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13.xml"/><Relationship Id="rId7" Type="http://schemas.openxmlformats.org/officeDocument/2006/relationships/image" Target="../media/image13.png"/><Relationship Id="rId12" Type="http://schemas.openxmlformats.org/officeDocument/2006/relationships/image" Target="../media/image28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6.png"/><Relationship Id="rId4" Type="http://schemas.openxmlformats.org/officeDocument/2006/relationships/tags" Target="../tags/tag214.xml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17.xml"/><Relationship Id="rId7" Type="http://schemas.openxmlformats.org/officeDocument/2006/relationships/image" Target="../media/image29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20.xml"/><Relationship Id="rId7" Type="http://schemas.openxmlformats.org/officeDocument/2006/relationships/image" Target="../media/image13.png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tags" Target="../tags/tag221.xml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7" Type="http://schemas.openxmlformats.org/officeDocument/2006/relationships/image" Target="../media/image13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7.png"/><Relationship Id="rId2" Type="http://schemas.microsoft.com/office/2007/relationships/media" Target="../media/media1.mp4"/><Relationship Id="rId1" Type="http://schemas.openxmlformats.org/officeDocument/2006/relationships/tags" Target="../tags/tag22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13.png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../media/image13.pn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15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14.png"/><Relationship Id="rId5" Type="http://schemas.openxmlformats.org/officeDocument/2006/relationships/tags" Target="../tags/tag141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140.xml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147.xml"/><Relationship Id="rId21" Type="http://schemas.openxmlformats.org/officeDocument/2006/relationships/image" Target="../media/image15.png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0" Type="http://schemas.openxmlformats.org/officeDocument/2006/relationships/image" Target="../media/image16.jpe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10" Type="http://schemas.openxmlformats.org/officeDocument/2006/relationships/tags" Target="../tags/tag154.xml"/><Relationship Id="rId19" Type="http://schemas.openxmlformats.org/officeDocument/2006/relationships/image" Target="../media/image14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7" Type="http://schemas.openxmlformats.org/officeDocument/2006/relationships/image" Target="../media/image13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13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tags" Target="../tags/tag186.xml"/><Relationship Id="rId18" Type="http://schemas.openxmlformats.org/officeDocument/2006/relationships/tags" Target="../tags/tag191.xml"/><Relationship Id="rId26" Type="http://schemas.openxmlformats.org/officeDocument/2006/relationships/slideLayout" Target="../slideLayouts/slideLayout25.xml"/><Relationship Id="rId3" Type="http://schemas.openxmlformats.org/officeDocument/2006/relationships/tags" Target="../tags/tag176.xml"/><Relationship Id="rId21" Type="http://schemas.openxmlformats.org/officeDocument/2006/relationships/tags" Target="../tags/tag194.xml"/><Relationship Id="rId7" Type="http://schemas.openxmlformats.org/officeDocument/2006/relationships/tags" Target="../tags/tag180.xml"/><Relationship Id="rId12" Type="http://schemas.openxmlformats.org/officeDocument/2006/relationships/tags" Target="../tags/tag185.xml"/><Relationship Id="rId17" Type="http://schemas.openxmlformats.org/officeDocument/2006/relationships/tags" Target="../tags/tag190.xml"/><Relationship Id="rId25" Type="http://schemas.openxmlformats.org/officeDocument/2006/relationships/tags" Target="../tags/tag198.xml"/><Relationship Id="rId2" Type="http://schemas.openxmlformats.org/officeDocument/2006/relationships/tags" Target="../tags/tag175.xml"/><Relationship Id="rId16" Type="http://schemas.openxmlformats.org/officeDocument/2006/relationships/tags" Target="../tags/tag189.xml"/><Relationship Id="rId20" Type="http://schemas.openxmlformats.org/officeDocument/2006/relationships/tags" Target="../tags/tag193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79.xml"/><Relationship Id="rId11" Type="http://schemas.openxmlformats.org/officeDocument/2006/relationships/tags" Target="../tags/tag184.xml"/><Relationship Id="rId24" Type="http://schemas.openxmlformats.org/officeDocument/2006/relationships/tags" Target="../tags/tag197.xml"/><Relationship Id="rId5" Type="http://schemas.openxmlformats.org/officeDocument/2006/relationships/tags" Target="../tags/tag178.xml"/><Relationship Id="rId15" Type="http://schemas.openxmlformats.org/officeDocument/2006/relationships/tags" Target="../tags/tag188.xml"/><Relationship Id="rId23" Type="http://schemas.openxmlformats.org/officeDocument/2006/relationships/tags" Target="../tags/tag196.xml"/><Relationship Id="rId28" Type="http://schemas.openxmlformats.org/officeDocument/2006/relationships/image" Target="../media/image13.png"/><Relationship Id="rId10" Type="http://schemas.openxmlformats.org/officeDocument/2006/relationships/tags" Target="../tags/tag183.xml"/><Relationship Id="rId19" Type="http://schemas.openxmlformats.org/officeDocument/2006/relationships/tags" Target="../tags/tag192.xml"/><Relationship Id="rId4" Type="http://schemas.openxmlformats.org/officeDocument/2006/relationships/tags" Target="../tags/tag177.xml"/><Relationship Id="rId9" Type="http://schemas.openxmlformats.org/officeDocument/2006/relationships/tags" Target="../tags/tag182.xml"/><Relationship Id="rId14" Type="http://schemas.openxmlformats.org/officeDocument/2006/relationships/tags" Target="../tags/tag187.xml"/><Relationship Id="rId22" Type="http://schemas.openxmlformats.org/officeDocument/2006/relationships/tags" Target="../tags/tag195.xml"/><Relationship Id="rId2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599331" y="3683299"/>
            <a:ext cx="6348372" cy="679022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ea typeface="方正清刻本悦宋简体" panose="02000000000000000000" pitchFamily="2" charset="-122"/>
              </a:rPr>
              <a:t>主讲人：</a:t>
            </a:r>
            <a:endParaRPr lang="en-US" altLang="zh-CN" dirty="0">
              <a:ea typeface="方正清刻本悦宋简体" panose="02000000000000000000" pitchFamily="2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4965476" y="2274195"/>
            <a:ext cx="6348372" cy="1039969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“仓库入库标签核对”</a:t>
            </a:r>
            <a:b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</a:b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微信小程序开发</a:t>
            </a:r>
          </a:p>
        </p:txBody>
      </p:sp>
      <p:pic>
        <p:nvPicPr>
          <p:cNvPr id="4" name="图片 3" descr="横向校标_画板 1"/>
          <p:cNvPicPr>
            <a:picLocks noChangeAspect="1"/>
          </p:cNvPicPr>
          <p:nvPr/>
        </p:nvPicPr>
        <p:blipFill>
          <a:blip r:embed="rId6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6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51132" y="1360966"/>
            <a:ext cx="7171773" cy="2068034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a typeface="方正清刻本悦宋简体" panose="02000000000000000000" pitchFamily="2" charset="-122"/>
              </a:rPr>
              <a:t>功能描述</a:t>
            </a: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清刻本悦宋简体" panose="02000000000000000000" pitchFamily="2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 w="6600">
                  <a:solidFill>
                    <a:srgbClr val="E2C85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2C85F"/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黑体" panose="02010609060101010101" pitchFamily="49" charset="-122"/>
                <a:cs typeface="+mn-cs"/>
                <a:sym typeface="+mn-ea"/>
              </a:rPr>
              <a:t>3</a:t>
            </a:r>
            <a:endParaRPr kumimoji="0" lang="en-US" altLang="zh-CN" sz="9600" b="1" i="0" u="none" strike="noStrike" kern="1200" cap="none" spc="0" normalizeH="0" baseline="0" noProof="0" dirty="0">
              <a:ln w="6600">
                <a:solidFill>
                  <a:srgbClr val="E2C85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2C85F"/>
                </a:outerShdw>
              </a:effectLst>
              <a:uLnTx/>
              <a:uFillTx/>
              <a:latin typeface="方正清刻本悦宋简体" panose="02000000000000000000" pitchFamily="2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7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780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PS图片编辑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049" y="-7682"/>
            <a:ext cx="12191365" cy="6858000"/>
          </a:xfrm>
          <a:prstGeom prst="rect">
            <a:avLst/>
          </a:prstGeom>
        </p:spPr>
      </p:pic>
      <p:pic>
        <p:nvPicPr>
          <p:cNvPr id="18" name="图片 17" descr="横向校标_画板 1"/>
          <p:cNvPicPr>
            <a:picLocks noChangeAspect="1"/>
          </p:cNvPicPr>
          <p:nvPr/>
        </p:nvPicPr>
        <p:blipFill>
          <a:blip r:embed="rId12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B138C6-B75C-A086-76BD-BBC8F239F7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1239" y="1106931"/>
            <a:ext cx="2710478" cy="482618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1549320-1932-0731-7A69-CB18E508EBC9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217282" y="412793"/>
            <a:ext cx="3933941" cy="694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方正清刻本悦宋简体" panose="02000000000000000000" pitchFamily="2" charset="-122"/>
              </a:rPr>
              <a:t>小程序功能概述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C75E75-32D2-3B88-3C06-BD140D87410D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826001" y="1887266"/>
            <a:ext cx="1436914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A971054-F5CD-790F-28BD-C5544BCB30B4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460611" y="3270709"/>
            <a:ext cx="1180628" cy="10414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7A4FC46-0C74-F462-C22C-45A737D3A5EA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351717" y="4581651"/>
            <a:ext cx="921426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705617DB-E5EA-51C0-7F64-B4498E0FFE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1239" y="5933111"/>
            <a:ext cx="2710478" cy="381161"/>
          </a:xfrm>
          <a:prstGeom prst="rect">
            <a:avLst/>
          </a:prstGeom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B7CADA0B-ED2C-D48C-175B-53B65DADB1B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262915" y="1661666"/>
            <a:ext cx="1757359" cy="451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ea typeface="方正清刻本悦宋简体" panose="02000000000000000000" pitchFamily="2" charset="-122"/>
              </a:rPr>
              <a:t>输入订单号</a:t>
            </a: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DEA6FCB9-B776-5B5E-3F26-3C3FD9159E6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405729" y="3055523"/>
            <a:ext cx="2054882" cy="451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ea typeface="方正清刻本悦宋简体" panose="02000000000000000000" pitchFamily="2" charset="-122"/>
              </a:rPr>
              <a:t>显示产品信息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BFE36887-324D-CE76-3CA6-EE27BDCDDBC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273143" y="4356051"/>
            <a:ext cx="2054882" cy="451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ea typeface="方正清刻本悦宋简体" panose="02000000000000000000" pitchFamily="2" charset="-122"/>
              </a:rPr>
              <a:t>扫码摄像头</a:t>
            </a:r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73052EC3-F558-979C-73C8-1DEBF11D8E22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2285999" y="2050733"/>
            <a:ext cx="1422701" cy="451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ea typeface="方正清刻本悦宋简体" panose="02000000000000000000" pitchFamily="2" charset="-122"/>
              </a:rPr>
              <a:t>加载订单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58D95AE-6426-6ACB-FB12-255BFFBF99F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708700" y="2276333"/>
            <a:ext cx="1176809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标题 1">
            <a:extLst>
              <a:ext uri="{FF2B5EF4-FFF2-40B4-BE49-F238E27FC236}">
                <a16:creationId xmlns:a16="http://schemas.microsoft.com/office/drawing/2014/main" id="{1CB10496-F626-AFFF-83BC-C586D369A841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8284255" y="2312984"/>
            <a:ext cx="2054881" cy="451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ea typeface="方正清刻本悦宋简体" panose="02000000000000000000" pitchFamily="2" charset="-122"/>
              </a:rPr>
              <a:t>翻页切换产品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E0D2F1A3-53FE-42C8-F07B-2B15B201B73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826001" y="2538584"/>
            <a:ext cx="1458254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72DBBD2-BC54-9105-04D3-27CD0AB3AB24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3460611" y="5554725"/>
            <a:ext cx="1180628" cy="10414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标题 1">
            <a:extLst>
              <a:ext uri="{FF2B5EF4-FFF2-40B4-BE49-F238E27FC236}">
                <a16:creationId xmlns:a16="http://schemas.microsoft.com/office/drawing/2014/main" id="{DEE9A765-2E93-1596-A3A2-CEF0E8FC449F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1405729" y="5339539"/>
            <a:ext cx="2054882" cy="451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ea typeface="方正清刻本悦宋简体" panose="02000000000000000000" pitchFamily="2" charset="-122"/>
              </a:rPr>
              <a:t>显示扫码结果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A0A04CBE-BBC5-853F-C43F-9441F99A30D5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7362829" y="6088672"/>
            <a:ext cx="921426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标题 1">
            <a:extLst>
              <a:ext uri="{FF2B5EF4-FFF2-40B4-BE49-F238E27FC236}">
                <a16:creationId xmlns:a16="http://schemas.microsoft.com/office/drawing/2014/main" id="{2D417CE2-5FCE-8D84-239F-7E51689A5388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8284255" y="5863072"/>
            <a:ext cx="2355170" cy="451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ea typeface="方正清刻本悦宋简体" panose="02000000000000000000" pitchFamily="2" charset="-122"/>
              </a:rPr>
              <a:t>查看未扫描标签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PS图片编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" y="-147954"/>
            <a:ext cx="12191365" cy="6858000"/>
          </a:xfrm>
          <a:prstGeom prst="rect">
            <a:avLst/>
          </a:prstGeom>
        </p:spPr>
      </p:pic>
      <p:pic>
        <p:nvPicPr>
          <p:cNvPr id="18" name="图片 17" descr="横向校标_画板 1"/>
          <p:cNvPicPr>
            <a:picLocks noChangeAspect="1"/>
          </p:cNvPicPr>
          <p:nvPr/>
        </p:nvPicPr>
        <p:blipFill>
          <a:blip r:embed="rId7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1549320-1932-0731-7A69-CB18E508EBC9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14958" y="522616"/>
            <a:ext cx="5371492" cy="694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方正清刻本悦宋简体" panose="02000000000000000000" pitchFamily="2" charset="-122"/>
              </a:rPr>
              <a:t>核心功能</a:t>
            </a:r>
            <a:r>
              <a:rPr lang="en-US" altLang="zh-CN" dirty="0">
                <a:ea typeface="方正清刻本悦宋简体" panose="02000000000000000000" pitchFamily="2" charset="-122"/>
              </a:rPr>
              <a:t>——</a:t>
            </a:r>
            <a:r>
              <a:rPr lang="zh-CN" altLang="en-US" dirty="0">
                <a:ea typeface="方正清刻本悦宋简体" panose="02000000000000000000" pitchFamily="2" charset="-122"/>
              </a:rPr>
              <a:t>订单查询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15A0F53-8A90-B502-DC77-2FCD62F2D18A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31562" y="1251562"/>
            <a:ext cx="4276421" cy="7199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ea typeface="方正清刻本悦宋简体" panose="02000000000000000000" pitchFamily="2" charset="-122"/>
              </a:rPr>
              <a:t>前端使用表单组件</a:t>
            </a:r>
            <a:r>
              <a:rPr lang="en-US" altLang="zh-CN" sz="2000" dirty="0">
                <a:ea typeface="方正清刻本悦宋简体" panose="02000000000000000000" pitchFamily="2" charset="-122"/>
              </a:rPr>
              <a:t>input</a:t>
            </a:r>
            <a:r>
              <a:rPr lang="zh-CN" altLang="en-US" sz="2000" dirty="0">
                <a:ea typeface="方正清刻本悦宋简体" panose="02000000000000000000" pitchFamily="2" charset="-122"/>
              </a:rPr>
              <a:t>提交订单号并通过</a:t>
            </a:r>
            <a:r>
              <a:rPr lang="en-US" altLang="zh-CN" sz="2000" dirty="0">
                <a:ea typeface="方正清刻本悦宋简体" panose="02000000000000000000" pitchFamily="2" charset="-122"/>
              </a:rPr>
              <a:t>post</a:t>
            </a:r>
            <a:r>
              <a:rPr lang="zh-CN" altLang="en-US" sz="2000" dirty="0">
                <a:ea typeface="方正清刻本悦宋简体" panose="02000000000000000000" pitchFamily="2" charset="-122"/>
              </a:rPr>
              <a:t>连接后端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874FC363-9E8B-79F8-6FB9-A5259ED8905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7232426" y="1300885"/>
            <a:ext cx="3657296" cy="4441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ea typeface="方正清刻本悦宋简体" panose="02000000000000000000" pitchFamily="2" charset="-122"/>
              </a:rPr>
              <a:t>后端通过</a:t>
            </a:r>
            <a:r>
              <a:rPr lang="en-US" altLang="zh-CN" sz="2000" dirty="0" err="1">
                <a:ea typeface="方正清刻本悦宋简体" panose="02000000000000000000" pitchFamily="2" charset="-122"/>
              </a:rPr>
              <a:t>php</a:t>
            </a:r>
            <a:r>
              <a:rPr lang="zh-CN" altLang="en-US" sz="2000" dirty="0">
                <a:ea typeface="方正清刻本悦宋简体" panose="02000000000000000000" pitchFamily="2" charset="-122"/>
              </a:rPr>
              <a:t>查询数据库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2130CF4-5FA0-CA81-59F9-F3C5863DC45F}"/>
              </a:ext>
            </a:extLst>
          </p:cNvPr>
          <p:cNvGrpSpPr/>
          <p:nvPr/>
        </p:nvGrpSpPr>
        <p:grpSpPr>
          <a:xfrm>
            <a:off x="391865" y="2125504"/>
            <a:ext cx="3657296" cy="4070559"/>
            <a:chOff x="1085850" y="1452562"/>
            <a:chExt cx="4200525" cy="49395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4F7566A-33AE-06D3-CA85-FC797991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850" y="1452562"/>
              <a:ext cx="4200525" cy="165705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02C7E77-04C4-6A78-9C90-42B2E61D0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5850" y="3109614"/>
              <a:ext cx="4200525" cy="328253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5C51675-E589-D030-6C01-E28F831F9E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0513" y="3677235"/>
            <a:ext cx="4102599" cy="23326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EEFC71-5AA3-E08E-D165-DD80C83E2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4219" y="1821019"/>
            <a:ext cx="3751949" cy="47808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1439AF-7AE3-D88B-495E-7DE35267D6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3016" y="2724194"/>
            <a:ext cx="3768960" cy="36301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8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PS图片编辑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" y="-147954"/>
            <a:ext cx="12191365" cy="6858000"/>
          </a:xfrm>
          <a:prstGeom prst="rect">
            <a:avLst/>
          </a:prstGeom>
        </p:spPr>
      </p:pic>
      <p:pic>
        <p:nvPicPr>
          <p:cNvPr id="18" name="图片 17" descr="横向校标_画板 1"/>
          <p:cNvPicPr>
            <a:picLocks noChangeAspect="1"/>
          </p:cNvPicPr>
          <p:nvPr/>
        </p:nvPicPr>
        <p:blipFill>
          <a:blip r:embed="rId6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1549320-1932-0731-7A69-CB18E508EBC9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14958" y="522616"/>
            <a:ext cx="5866792" cy="694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方正清刻本悦宋简体" panose="02000000000000000000" pitchFamily="2" charset="-122"/>
              </a:rPr>
              <a:t>核心功能</a:t>
            </a:r>
            <a:r>
              <a:rPr lang="en-US" altLang="zh-CN" dirty="0">
                <a:ea typeface="方正清刻本悦宋简体" panose="02000000000000000000" pitchFamily="2" charset="-122"/>
              </a:rPr>
              <a:t>——</a:t>
            </a:r>
            <a:r>
              <a:rPr lang="zh-CN" altLang="en-US" dirty="0">
                <a:ea typeface="方正清刻本悦宋简体" panose="02000000000000000000" pitchFamily="2" charset="-122"/>
              </a:rPr>
              <a:t>二维码识别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874FC363-9E8B-79F8-6FB9-A5259ED8905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095650" y="2304246"/>
            <a:ext cx="8934450" cy="6178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ea typeface="方正清刻本悦宋简体" panose="02000000000000000000" pitchFamily="2" charset="-122"/>
              </a:rPr>
              <a:t>通过</a:t>
            </a:r>
            <a:r>
              <a:rPr lang="en-US" altLang="zh-CN" sz="2000" dirty="0">
                <a:ea typeface="方正清刻本悦宋简体" panose="02000000000000000000" pitchFamily="2" charset="-122"/>
              </a:rPr>
              <a:t>camera</a:t>
            </a:r>
            <a:r>
              <a:rPr lang="zh-CN" altLang="en-US" sz="2000" dirty="0">
                <a:ea typeface="方正清刻本悦宋简体" panose="02000000000000000000" pitchFamily="2" charset="-122"/>
              </a:rPr>
              <a:t>组件的二维码扫描功能识别二维码，在后端解析二维码类型（订单号、客户标签、入库标签），并执行相应的查询、核对、加载操作。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8BBA3D-323E-E865-1392-4F3D48CE6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4525" y="1383655"/>
            <a:ext cx="8934450" cy="542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4104DD-B661-821E-BEC3-54459E65A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38" y="3089510"/>
            <a:ext cx="4428829" cy="29493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D52328-4E30-52BE-3D55-7A9EE3067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702" y="3089510"/>
            <a:ext cx="2882310" cy="29493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04974E-C33E-B5FF-25E6-5EE52E62FE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9271" y="3089510"/>
            <a:ext cx="2945653" cy="29525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16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PS图片编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" y="-147954"/>
            <a:ext cx="12191365" cy="6858000"/>
          </a:xfrm>
          <a:prstGeom prst="rect">
            <a:avLst/>
          </a:prstGeom>
        </p:spPr>
      </p:pic>
      <p:pic>
        <p:nvPicPr>
          <p:cNvPr id="18" name="图片 17" descr="横向校标_画板 1"/>
          <p:cNvPicPr>
            <a:picLocks noChangeAspect="1"/>
          </p:cNvPicPr>
          <p:nvPr/>
        </p:nvPicPr>
        <p:blipFill>
          <a:blip r:embed="rId7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1549320-1932-0731-7A69-CB18E508EBC9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14958" y="522616"/>
            <a:ext cx="5866792" cy="694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方正清刻本悦宋简体" panose="02000000000000000000" pitchFamily="2" charset="-122"/>
              </a:rPr>
              <a:t>核心功能</a:t>
            </a:r>
            <a:r>
              <a:rPr lang="en-US" altLang="zh-CN" dirty="0">
                <a:ea typeface="方正清刻本悦宋简体" panose="02000000000000000000" pitchFamily="2" charset="-122"/>
              </a:rPr>
              <a:t>——</a:t>
            </a:r>
            <a:r>
              <a:rPr lang="zh-CN" altLang="en-US" dirty="0">
                <a:ea typeface="方正清刻本悦宋简体" panose="02000000000000000000" pitchFamily="2" charset="-122"/>
              </a:rPr>
              <a:t>信息显示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874FC363-9E8B-79F8-6FB9-A5259ED8905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15566" y="1364310"/>
            <a:ext cx="6981826" cy="10460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ea typeface="方正清刻本悦宋简体" panose="02000000000000000000" pitchFamily="2" charset="-122"/>
              </a:rPr>
              <a:t>由于一个订单中有许多产品，要把所有产品的信息一一罗列在一个手机屏幕中较为困难，因此本小程序中将同一订单中的不同产品通过计数器分页显示。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7624E0-E4D0-0581-B6CE-C0EAD2A1E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316" y="706960"/>
            <a:ext cx="3057525" cy="1666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4C5C8B-8BB2-D9E8-D127-2A4BB4E93D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893" y="3281046"/>
            <a:ext cx="3213761" cy="3096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7CFBDF-5A28-D3BF-8568-4CE976A57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603" y="2529102"/>
            <a:ext cx="3028950" cy="809625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CA365DC1-1191-53B2-C5A4-4CA12A016ED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15566" y="2519186"/>
            <a:ext cx="6981826" cy="10460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ea typeface="方正清刻本悦宋简体" panose="02000000000000000000" pitchFamily="2" charset="-122"/>
              </a:rPr>
              <a:t>在扫描产品标签时通过变量记录当前扫描的标签框，通过不同颜色来强调提示当前扫描的标签内容。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BFC02C-9DA1-3143-4AB9-436DDE0557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911" y="3572503"/>
            <a:ext cx="5924550" cy="23576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042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6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a typeface="方正清刻本悦宋简体" panose="02000000000000000000" pitchFamily="2" charset="-122"/>
              </a:rPr>
              <a:t>效果展示</a:t>
            </a: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清刻本悦宋简体" panose="02000000000000000000" pitchFamily="2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 w="6600">
                  <a:solidFill>
                    <a:srgbClr val="E2C85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2C85F"/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黑体" panose="02010609060101010101" pitchFamily="49" charset="-122"/>
                <a:cs typeface="+mn-cs"/>
                <a:sym typeface="+mn-ea"/>
              </a:rPr>
              <a:t>4</a:t>
            </a:r>
            <a:endParaRPr kumimoji="0" lang="en-US" altLang="zh-CN" sz="9600" b="1" i="0" u="none" strike="noStrike" kern="1200" cap="none" spc="0" normalizeH="0" baseline="0" noProof="0" dirty="0">
              <a:ln w="6600">
                <a:solidFill>
                  <a:srgbClr val="E2C85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2C85F"/>
                </a:outerShdw>
              </a:effectLst>
              <a:uLnTx/>
              <a:uFillTx/>
              <a:latin typeface="方正清刻本悦宋简体" panose="02000000000000000000" pitchFamily="2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7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97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6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pic>
        <p:nvPicPr>
          <p:cNvPr id="9" name="Screenrecorder-2023-02-15-17-13-19-742">
            <a:hlinkClick r:id="" action="ppaction://media"/>
            <a:extLst>
              <a:ext uri="{FF2B5EF4-FFF2-40B4-BE49-F238E27FC236}">
                <a16:creationId xmlns:a16="http://schemas.microsoft.com/office/drawing/2014/main" id="{23458E3B-33E5-375E-3594-CEA8A132473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2611" y="321079"/>
            <a:ext cx="2746778" cy="59508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22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00330" y="2133224"/>
            <a:ext cx="5873263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a typeface="方正清刻本悦宋简体" panose="02000000000000000000" pitchFamily="2" charset="-122"/>
              </a:rPr>
              <a:t>感谢观看</a:t>
            </a:r>
          </a:p>
        </p:txBody>
      </p:sp>
      <p:sp>
        <p:nvSpPr>
          <p:cNvPr id="6" name="椭圆 5"/>
          <p:cNvSpPr/>
          <p:nvPr/>
        </p:nvSpPr>
        <p:spPr>
          <a:xfrm>
            <a:off x="1826962" y="1733584"/>
            <a:ext cx="2809875" cy="2840355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清刻本悦宋简体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190455" y="1738665"/>
            <a:ext cx="2809875" cy="2830195"/>
          </a:xfrm>
          <a:prstGeom prst="ellipse">
            <a:avLst/>
          </a:prstGeom>
          <a:gradFill>
            <a:gsLst>
              <a:gs pos="0">
                <a:srgbClr val="007BD3">
                  <a:alpha val="0"/>
                </a:srgbClr>
              </a:gs>
              <a:gs pos="100000">
                <a:srgbClr val="034373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清刻本悦宋简体" panose="02000000000000000000" pitchFamily="2" charset="-122"/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6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11AE38B1-E460-9753-89F8-9530E90628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WPS图片编辑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1285" y="0"/>
            <a:ext cx="12313285" cy="7330440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4465644" y="3472973"/>
            <a:ext cx="163184" cy="53362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r>
              <a:rPr lang="en-US" altLang="zh-CN" sz="2400" dirty="0">
                <a:solidFill>
                  <a:schemeClr val="accent4"/>
                </a:solidFill>
                <a:latin typeface="方正清刻本悦宋简体" panose="02000000000000000000" pitchFamily="2" charset="-122"/>
              </a:rPr>
              <a:t>1</a:t>
            </a:r>
            <a:endParaRPr lang="zh-CN" altLang="en-US" sz="2400" dirty="0">
              <a:solidFill>
                <a:schemeClr val="accent4"/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8" name="椭圆 7" descr="7b0a20202020227461726765744d6f64756c65223a20226b6f6e6c696e6574657874626f78220a7d0a"/>
          <p:cNvSpPr/>
          <p:nvPr>
            <p:custDataLst>
              <p:tags r:id="rId3"/>
            </p:custDataLst>
          </p:nvPr>
        </p:nvSpPr>
        <p:spPr>
          <a:xfrm>
            <a:off x="6655333" y="3488612"/>
            <a:ext cx="163184" cy="53362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r>
              <a:rPr lang="en-US" altLang="zh-CN" sz="2400" dirty="0">
                <a:solidFill>
                  <a:schemeClr val="accent6"/>
                </a:solidFill>
                <a:latin typeface="方正清刻本悦宋简体" panose="02000000000000000000" pitchFamily="2" charset="-122"/>
              </a:rPr>
              <a:t>2</a:t>
            </a: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4384052" y="3761014"/>
            <a:ext cx="163184" cy="53362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  <a:latin typeface="方正清刻本悦宋简体" panose="02000000000000000000" pitchFamily="2" charset="-122"/>
              </a:rPr>
              <a:t>3</a:t>
            </a:r>
            <a:endParaRPr lang="zh-CN" altLang="en-US" sz="2400" dirty="0">
              <a:solidFill>
                <a:schemeClr val="accent3"/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12" name="椭圆 11"/>
          <p:cNvSpPr/>
          <p:nvPr>
            <p:custDataLst>
              <p:tags r:id="rId5"/>
            </p:custDataLst>
          </p:nvPr>
        </p:nvSpPr>
        <p:spPr>
          <a:xfrm>
            <a:off x="6872735" y="3707652"/>
            <a:ext cx="163184" cy="53362"/>
          </a:xfrm>
          <a:prstGeom prst="ellips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r>
              <a:rPr lang="en-US" altLang="zh-CN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方正清刻本悦宋简体" panose="02000000000000000000" pitchFamily="2" charset="-122"/>
              </a:rPr>
              <a:t>4</a:t>
            </a:r>
            <a:endParaRPr lang="zh-CN" altLang="en-US" sz="2400" dirty="0">
              <a:solidFill>
                <a:schemeClr val="accent6">
                  <a:lumMod val="40000"/>
                  <a:lumOff val="60000"/>
                </a:schemeClr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11" name="斜纹 10"/>
          <p:cNvSpPr/>
          <p:nvPr>
            <p:custDataLst>
              <p:tags r:id="rId6"/>
            </p:custDataLst>
          </p:nvPr>
        </p:nvSpPr>
        <p:spPr>
          <a:xfrm rot="2732019">
            <a:off x="3844299" y="2252721"/>
            <a:ext cx="3633622" cy="3669170"/>
          </a:xfrm>
          <a:prstGeom prst="diagStripe">
            <a:avLst>
              <a:gd name="adj" fmla="val 54635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42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15" name="斜纹 14"/>
          <p:cNvSpPr>
            <a:spLocks noChangeAspect="1"/>
          </p:cNvSpPr>
          <p:nvPr>
            <p:custDataLst>
              <p:tags r:id="rId7"/>
            </p:custDataLst>
          </p:nvPr>
        </p:nvSpPr>
        <p:spPr>
          <a:xfrm rot="2710768">
            <a:off x="3489031" y="2512556"/>
            <a:ext cx="4344159" cy="4344159"/>
          </a:xfrm>
          <a:prstGeom prst="diagStripe">
            <a:avLst>
              <a:gd name="adj" fmla="val 88566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49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4610294" y="3074096"/>
            <a:ext cx="2038350" cy="904479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目录</a:t>
            </a:r>
          </a:p>
        </p:txBody>
      </p:sp>
      <p:pic>
        <p:nvPicPr>
          <p:cNvPr id="9" name="图片 8" descr="资源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3285" y="-1011555"/>
            <a:ext cx="2135505" cy="654050"/>
          </a:xfrm>
          <a:prstGeom prst="rect">
            <a:avLst/>
          </a:prstGeom>
        </p:spPr>
      </p:pic>
      <p:pic>
        <p:nvPicPr>
          <p:cNvPr id="20" name="图片 19" descr="横向校标_画板 1"/>
          <p:cNvPicPr>
            <a:picLocks noChangeAspect="1"/>
          </p:cNvPicPr>
          <p:nvPr/>
        </p:nvPicPr>
        <p:blipFill>
          <a:blip r:embed="rId13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07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WPS图片编辑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21285" y="0"/>
            <a:ext cx="12313285" cy="7330440"/>
          </a:xfrm>
          <a:prstGeom prst="rect">
            <a:avLst/>
          </a:prstGeom>
        </p:spPr>
      </p:pic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892935" y="4415155"/>
            <a:ext cx="1115695" cy="992505"/>
          </a:xfrm>
          <a:prstGeom prst="ellipse">
            <a:avLst/>
          </a:prstGeom>
          <a:blipFill dpi="0" rotWithShape="0">
            <a:blip r:embed="rId20">
              <a:alphaModFix amt="14000"/>
            </a:blip>
            <a:srcRect/>
            <a:stretch>
              <a:fillRect t="-3000" b="-3000"/>
            </a:stretch>
          </a:blipFill>
          <a:ln>
            <a:solidFill>
              <a:srgbClr val="0070C0">
                <a:alpha val="0"/>
              </a:srgb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任意多边形: 形状 33"/>
          <p:cNvSpPr/>
          <p:nvPr>
            <p:custDataLst>
              <p:tags r:id="rId3"/>
            </p:custDataLst>
          </p:nvPr>
        </p:nvSpPr>
        <p:spPr>
          <a:xfrm>
            <a:off x="6829425" y="2603500"/>
            <a:ext cx="1115695" cy="992505"/>
          </a:xfrm>
          <a:prstGeom prst="ellipse">
            <a:avLst/>
          </a:prstGeom>
          <a:blipFill dpi="0" rotWithShape="0">
            <a:blip r:embed="rId20">
              <a:alphaModFix amt="14000"/>
            </a:blip>
            <a:srcRect/>
            <a:stretch>
              <a:fillRect t="-3000" b="-3000"/>
            </a:stretch>
          </a:blipFill>
          <a:ln>
            <a:solidFill>
              <a:schemeClr val="accent6">
                <a:lumMod val="40000"/>
                <a:lumOff val="60000"/>
                <a:alpha val="0"/>
              </a:scheme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2079273" y="2727139"/>
            <a:ext cx="743468" cy="744899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4"/>
                </a:solidFill>
                <a:latin typeface="方正清刻本悦宋简体" panose="02000000000000000000" pitchFamily="2" charset="-122"/>
              </a:rPr>
              <a:t>1</a:t>
            </a:r>
            <a:endParaRPr lang="zh-CN" altLang="en-US" sz="2400" dirty="0">
              <a:solidFill>
                <a:schemeClr val="accent4"/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8" name="椭圆 7" descr="7b0a20202020227461726765744d6f64756c65223a20226b6f6e6c696e6574657874626f78220a7d0a"/>
          <p:cNvSpPr/>
          <p:nvPr>
            <p:custDataLst>
              <p:tags r:id="rId5"/>
            </p:custDataLst>
          </p:nvPr>
        </p:nvSpPr>
        <p:spPr>
          <a:xfrm>
            <a:off x="7015619" y="2727139"/>
            <a:ext cx="743468" cy="744899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6"/>
                </a:solidFill>
                <a:latin typeface="方正清刻本悦宋简体" panose="02000000000000000000" pitchFamily="2" charset="-122"/>
              </a:rPr>
              <a:t>2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3005722" y="2706496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项目介绍</a:t>
            </a:r>
            <a:endParaRPr lang="zh-CN" altLang="en-US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7921412" y="2671571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设计思路</a:t>
            </a:r>
            <a:endParaRPr lang="zh-CN" altLang="en-US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2079273" y="4539049"/>
            <a:ext cx="743468" cy="74489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  <a:latin typeface="方正清刻本悦宋简体" panose="02000000000000000000" pitchFamily="2" charset="-122"/>
              </a:rPr>
              <a:t>3</a:t>
            </a:r>
            <a:endParaRPr lang="zh-CN" altLang="en-US" sz="2400" dirty="0">
              <a:solidFill>
                <a:schemeClr val="accent3"/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12" name="椭圆 11"/>
          <p:cNvSpPr/>
          <p:nvPr>
            <p:custDataLst>
              <p:tags r:id="rId9"/>
            </p:custDataLst>
          </p:nvPr>
        </p:nvSpPr>
        <p:spPr>
          <a:xfrm>
            <a:off x="7015619" y="4539049"/>
            <a:ext cx="743468" cy="744899"/>
          </a:xfrm>
          <a:prstGeom prst="ellips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方正清刻本悦宋简体" panose="02000000000000000000" pitchFamily="2" charset="-122"/>
              </a:rPr>
              <a:t>4</a:t>
            </a:r>
            <a:endParaRPr lang="zh-CN" altLang="en-US" sz="2400" dirty="0">
              <a:solidFill>
                <a:schemeClr val="accent6">
                  <a:lumMod val="40000"/>
                  <a:lumOff val="60000"/>
                </a:schemeClr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005722" y="4484116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功能描述</a:t>
            </a:r>
            <a:endParaRPr lang="zh-CN" altLang="en-US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7922047" y="4484116"/>
            <a:ext cx="3530926" cy="8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marR="0" lvl="0" indent="0" defTabSz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4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效果展示</a:t>
            </a:r>
          </a:p>
        </p:txBody>
      </p:sp>
      <p:sp>
        <p:nvSpPr>
          <p:cNvPr id="11" name="斜纹 10"/>
          <p:cNvSpPr/>
          <p:nvPr>
            <p:custDataLst>
              <p:tags r:id="rId12"/>
            </p:custDataLst>
          </p:nvPr>
        </p:nvSpPr>
        <p:spPr>
          <a:xfrm>
            <a:off x="0" y="0"/>
            <a:ext cx="3965830" cy="3194080"/>
          </a:xfrm>
          <a:prstGeom prst="diagStripe">
            <a:avLst>
              <a:gd name="adj" fmla="val 62416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15" name="斜纹 14"/>
          <p:cNvSpPr/>
          <p:nvPr>
            <p:custDataLst>
              <p:tags r:id="rId13"/>
            </p:custDataLst>
          </p:nvPr>
        </p:nvSpPr>
        <p:spPr>
          <a:xfrm>
            <a:off x="1982915" y="-7978"/>
            <a:ext cx="2383788" cy="1920883"/>
          </a:xfrm>
          <a:prstGeom prst="diagStripe">
            <a:avLst>
              <a:gd name="adj" fmla="val 93772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 rot="19269594">
            <a:off x="557756" y="837182"/>
            <a:ext cx="2038350" cy="90447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目录</a:t>
            </a:r>
          </a:p>
        </p:txBody>
      </p:sp>
      <p:sp>
        <p:nvSpPr>
          <p:cNvPr id="34" name="任意多边形: 形状 33"/>
          <p:cNvSpPr/>
          <p:nvPr>
            <p:custDataLst>
              <p:tags r:id="rId15"/>
            </p:custDataLst>
          </p:nvPr>
        </p:nvSpPr>
        <p:spPr>
          <a:xfrm>
            <a:off x="1889760" y="2602865"/>
            <a:ext cx="1115695" cy="992505"/>
          </a:xfrm>
          <a:prstGeom prst="ellipse">
            <a:avLst/>
          </a:prstGeom>
          <a:blipFill dpi="0" rotWithShape="0">
            <a:blip r:embed="rId20">
              <a:alphaModFix amt="14000"/>
            </a:blip>
            <a:srcRect/>
            <a:stretch>
              <a:fillRect t="-3000" b="-3000"/>
            </a:stretch>
          </a:blipFill>
          <a:ln>
            <a:solidFill>
              <a:srgbClr val="0070C0">
                <a:alpha val="0"/>
              </a:srgb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任意多边形: 形状 33"/>
          <p:cNvSpPr/>
          <p:nvPr>
            <p:custDataLst>
              <p:tags r:id="rId16"/>
            </p:custDataLst>
          </p:nvPr>
        </p:nvSpPr>
        <p:spPr>
          <a:xfrm>
            <a:off x="6829425" y="4415155"/>
            <a:ext cx="1115695" cy="992505"/>
          </a:xfrm>
          <a:prstGeom prst="ellipse">
            <a:avLst/>
          </a:prstGeom>
          <a:blipFill dpi="0" rotWithShape="0">
            <a:blip r:embed="rId20">
              <a:alphaModFix amt="14000"/>
            </a:blip>
            <a:srcRect/>
            <a:stretch>
              <a:fillRect t="-3000" b="-3000"/>
            </a:stretch>
          </a:blipFill>
          <a:ln>
            <a:solidFill>
              <a:srgbClr val="0070C0">
                <a:alpha val="0"/>
              </a:srgbClr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9" name="图片 8" descr="资源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73285" y="-1011555"/>
            <a:ext cx="2135505" cy="654050"/>
          </a:xfrm>
          <a:prstGeom prst="rect">
            <a:avLst/>
          </a:prstGeom>
        </p:spPr>
      </p:pic>
      <p:pic>
        <p:nvPicPr>
          <p:cNvPr id="20" name="图片 19" descr="横向校标_画板 1"/>
          <p:cNvPicPr>
            <a:picLocks noChangeAspect="1"/>
          </p:cNvPicPr>
          <p:nvPr/>
        </p:nvPicPr>
        <p:blipFill>
          <a:blip r:embed="rId22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6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a typeface="方正清刻本悦宋简体" panose="02000000000000000000" pitchFamily="2" charset="-122"/>
              </a:rPr>
              <a:t>项目介绍</a:t>
            </a: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清刻本悦宋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方正清刻本悦宋简体" panose="02000000000000000000" pitchFamily="2" charset="-122"/>
                <a:sym typeface="+mn-ea"/>
              </a:rPr>
              <a:t>1</a:t>
            </a:r>
            <a:endParaRPr lang="en-US" altLang="zh-CN" sz="9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方正清刻本悦宋简体" panose="02000000000000000000" pitchFamily="2" charset="-122"/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7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302"/>
          <p:cNvSpPr txBox="1"/>
          <p:nvPr>
            <p:custDataLst>
              <p:tags r:id="rId2"/>
            </p:custDataLst>
          </p:nvPr>
        </p:nvSpPr>
        <p:spPr>
          <a:xfrm>
            <a:off x="4289610" y="550524"/>
            <a:ext cx="3612780" cy="10706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实际问题的产生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j-cs"/>
            </a:endParaRPr>
          </a:p>
        </p:txBody>
      </p:sp>
      <p:pic>
        <p:nvPicPr>
          <p:cNvPr id="40" name="图片 39" descr="横向校标_画板 1"/>
          <p:cNvPicPr>
            <a:picLocks noChangeAspect="1"/>
          </p:cNvPicPr>
          <p:nvPr/>
        </p:nvPicPr>
        <p:blipFill>
          <a:blip r:embed="rId6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5" name="文本框 302">
            <a:extLst>
              <a:ext uri="{FF2B5EF4-FFF2-40B4-BE49-F238E27FC236}">
                <a16:creationId xmlns:a16="http://schemas.microsoft.com/office/drawing/2014/main" id="{024FDE53-E682-9F1E-D18A-B84C00C9FB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186020" y="2120900"/>
            <a:ext cx="7819961" cy="2921343"/>
          </a:xfrm>
          <a:prstGeom prst="roundRect">
            <a:avLst>
              <a:gd name="adj" fmla="val 1822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       在仓库物流中，入库操作必须配合实物及其标签做核对，避免错入错出带来的财务损失，而过去的标签扫描识别使用的是扫描枪</a:t>
            </a:r>
            <a:r>
              <a:rPr lang="en-US" altLang="zh-CN" sz="2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电脑的组合方式，设备难以移动，使用时需要将货物搬运到电脑附近再识别，降低了入库的效率，不利于在大量入库或者大重量货物的环境中使用。</a:t>
            </a: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497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302"/>
          <p:cNvSpPr txBox="1"/>
          <p:nvPr>
            <p:custDataLst>
              <p:tags r:id="rId2"/>
            </p:custDataLst>
          </p:nvPr>
        </p:nvSpPr>
        <p:spPr>
          <a:xfrm>
            <a:off x="3977322" y="569574"/>
            <a:ext cx="4237355" cy="10706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原有解决方案及应用场景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j-cs"/>
            </a:endParaRPr>
          </a:p>
        </p:txBody>
      </p:sp>
      <p:pic>
        <p:nvPicPr>
          <p:cNvPr id="40" name="图片 39" descr="横向校标_画板 1"/>
          <p:cNvPicPr>
            <a:picLocks noChangeAspect="1"/>
          </p:cNvPicPr>
          <p:nvPr/>
        </p:nvPicPr>
        <p:blipFill>
          <a:blip r:embed="rId5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119225-E7BD-33AF-FB2C-84531BC37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95" y="1510037"/>
            <a:ext cx="4373151" cy="29952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5F99B4-3648-56FD-2D2C-BC778C913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6948" y="3126126"/>
            <a:ext cx="5018104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88D0E9-04B7-ABE3-3030-D313A448A5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570" y="1746581"/>
            <a:ext cx="5285105" cy="243766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47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302"/>
          <p:cNvSpPr txBox="1"/>
          <p:nvPr>
            <p:custDataLst>
              <p:tags r:id="rId2"/>
            </p:custDataLst>
          </p:nvPr>
        </p:nvSpPr>
        <p:spPr>
          <a:xfrm>
            <a:off x="4289610" y="550524"/>
            <a:ext cx="3612780" cy="10706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实际问题的解决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j-cs"/>
            </a:endParaRPr>
          </a:p>
        </p:txBody>
      </p:sp>
      <p:pic>
        <p:nvPicPr>
          <p:cNvPr id="40" name="图片 39" descr="横向校标_画板 1"/>
          <p:cNvPicPr>
            <a:picLocks noChangeAspect="1"/>
          </p:cNvPicPr>
          <p:nvPr/>
        </p:nvPicPr>
        <p:blipFill>
          <a:blip r:embed="rId6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5" name="文本框 302">
            <a:extLst>
              <a:ext uri="{FF2B5EF4-FFF2-40B4-BE49-F238E27FC236}">
                <a16:creationId xmlns:a16="http://schemas.microsoft.com/office/drawing/2014/main" id="{024FDE53-E682-9F1E-D18A-B84C00C9FB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186020" y="2120900"/>
            <a:ext cx="7819961" cy="2921343"/>
          </a:xfrm>
          <a:prstGeom prst="roundRect">
            <a:avLst>
              <a:gd name="adj" fmla="val 1822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rPr>
              <a:t>       本小组开发的小程序，将利用小程序的便携、可移动的特点，直接利用手机平台，完成入库产品标签扫码识别、核对信息并记录的工作，提高企业工作效率，降低人力物力成本。</a:t>
            </a: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84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3"/>
          <p:cNvSpPr/>
          <p:nvPr>
            <p:custDataLst>
              <p:tags r:id="rId2"/>
            </p:custDataLst>
          </p:nvPr>
        </p:nvSpPr>
        <p:spPr>
          <a:xfrm>
            <a:off x="1494790" y="1953260"/>
            <a:ext cx="2934970" cy="2951480"/>
          </a:xfrm>
          <a:prstGeom prst="ellipse">
            <a:avLst/>
          </a:prstGeom>
          <a:blipFill dpi="0" rotWithShape="1">
            <a:blip r:embed="rId6"/>
            <a:srcRect/>
            <a:stretch>
              <a:fillRect t="-3000" b="-3000"/>
            </a:stretch>
          </a:blipFill>
          <a:ln>
            <a:solidFill>
              <a:srgbClr val="0070C0"/>
            </a:solidFill>
          </a:ln>
        </p:spPr>
        <p:style>
          <a:lnRef idx="2">
            <a:srgbClr val="0DA3F9">
              <a:shade val="50000"/>
            </a:srgbClr>
          </a:lnRef>
          <a:fillRef idx="1">
            <a:srgbClr val="0DA3F9"/>
          </a:fillRef>
          <a:effectRef idx="0">
            <a:srgbClr val="0DA3F9"/>
          </a:effectRef>
          <a:fontRef idx="minor">
            <a:sysClr val="window" lastClr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a typeface="方正清刻本悦宋简体" panose="02000000000000000000" pitchFamily="2" charset="-122"/>
              </a:rPr>
              <a:t>设计思路</a:t>
            </a:r>
          </a:p>
        </p:txBody>
      </p:sp>
      <p:sp>
        <p:nvSpPr>
          <p:cNvPr id="9" name="椭圆 8"/>
          <p:cNvSpPr/>
          <p:nvPr/>
        </p:nvSpPr>
        <p:spPr>
          <a:xfrm>
            <a:off x="1897380" y="2364105"/>
            <a:ext cx="2129790" cy="2129790"/>
          </a:xfrm>
          <a:prstGeom prst="ellipse">
            <a:avLst/>
          </a:prstGeom>
          <a:gradFill>
            <a:gsLst>
              <a:gs pos="0">
                <a:srgbClr val="012D86">
                  <a:alpha val="72000"/>
                </a:srgbClr>
              </a:gs>
              <a:gs pos="100000">
                <a:srgbClr val="0E2557"/>
              </a:gs>
            </a:gsLst>
            <a:lin ang="54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清刻本悦宋简体" panose="02000000000000000000" pitchFamily="2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1428" y="2644775"/>
            <a:ext cx="86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 w="6600">
                  <a:solidFill>
                    <a:srgbClr val="E2C85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2C85F"/>
                  </a:outerShdw>
                </a:effectLst>
                <a:uLnTx/>
                <a:uFillTx/>
                <a:latin typeface="方正清刻本悦宋简体" panose="02000000000000000000" pitchFamily="2" charset="-122"/>
                <a:ea typeface="黑体" panose="02010609060101010101" pitchFamily="49" charset="-122"/>
                <a:cs typeface="+mn-cs"/>
                <a:sym typeface="+mn-ea"/>
              </a:rPr>
              <a:t>2</a:t>
            </a:r>
            <a:endParaRPr kumimoji="0" lang="en-US" altLang="zh-CN" sz="9600" b="1" i="0" u="none" strike="noStrike" kern="1200" cap="none" spc="0" normalizeH="0" baseline="0" noProof="0" dirty="0">
              <a:ln w="6600">
                <a:solidFill>
                  <a:srgbClr val="E2C85F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E2C85F"/>
                </a:outerShdw>
              </a:effectLst>
              <a:uLnTx/>
              <a:uFillTx/>
              <a:latin typeface="方正清刻本悦宋简体" panose="02000000000000000000" pitchFamily="2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 descr="横向校标_画板 1"/>
          <p:cNvPicPr>
            <a:picLocks noChangeAspect="1"/>
          </p:cNvPicPr>
          <p:nvPr/>
        </p:nvPicPr>
        <p:blipFill>
          <a:blip r:embed="rId7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9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17"/>
          <p:cNvSpPr/>
          <p:nvPr>
            <p:custDataLst>
              <p:tags r:id="rId3"/>
            </p:custDataLst>
          </p:nvPr>
        </p:nvSpPr>
        <p:spPr>
          <a:xfrm rot="8735029">
            <a:off x="4618809" y="3245259"/>
            <a:ext cx="1131536" cy="1150805"/>
          </a:xfrm>
          <a:custGeom>
            <a:avLst/>
            <a:gdLst>
              <a:gd name="connsiteX0" fmla="*/ 0 w 1044000"/>
              <a:gd name="connsiteY0" fmla="*/ 1044000 h 1044000"/>
              <a:gd name="connsiteX1" fmla="*/ 0 w 1044000"/>
              <a:gd name="connsiteY1" fmla="*/ 0 h 1044000"/>
              <a:gd name="connsiteX2" fmla="*/ 1044000 w 1044000"/>
              <a:gd name="connsiteY2" fmla="*/ 1044000 h 1044000"/>
              <a:gd name="connsiteX3" fmla="*/ 0 w 1044000"/>
              <a:gd name="connsiteY3" fmla="*/ 1044000 h 1044000"/>
              <a:gd name="connsiteX0-1" fmla="*/ 0 w 1032691"/>
              <a:gd name="connsiteY0-2" fmla="*/ 1044000 h 1044000"/>
              <a:gd name="connsiteX1-3" fmla="*/ 0 w 1032691"/>
              <a:gd name="connsiteY1-4" fmla="*/ 0 h 1044000"/>
              <a:gd name="connsiteX2-5" fmla="*/ 1032691 w 1032691"/>
              <a:gd name="connsiteY2-6" fmla="*/ 1021931 h 1044000"/>
              <a:gd name="connsiteX3-7" fmla="*/ 0 w 1032691"/>
              <a:gd name="connsiteY3-8" fmla="*/ 1044000 h 1044000"/>
              <a:gd name="connsiteX0-9" fmla="*/ 0 w 1025171"/>
              <a:gd name="connsiteY0-10" fmla="*/ 1044000 h 1044000"/>
              <a:gd name="connsiteX1-11" fmla="*/ 0 w 1025171"/>
              <a:gd name="connsiteY1-12" fmla="*/ 0 h 1044000"/>
              <a:gd name="connsiteX2-13" fmla="*/ 1025171 w 1025171"/>
              <a:gd name="connsiteY2-14" fmla="*/ 1015279 h 1044000"/>
              <a:gd name="connsiteX3-15" fmla="*/ 0 w 1025171"/>
              <a:gd name="connsiteY3-16" fmla="*/ 1044000 h 10440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1025171" h="1044000">
                <a:moveTo>
                  <a:pt x="0" y="1044000"/>
                </a:moveTo>
                <a:lnTo>
                  <a:pt x="0" y="0"/>
                </a:lnTo>
                <a:lnTo>
                  <a:pt x="1025171" y="1015279"/>
                </a:lnTo>
                <a:lnTo>
                  <a:pt x="0" y="1044000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 dirty="0">
              <a:latin typeface="方正清刻本悦宋简体" panose="02000000000000000000" pitchFamily="2" charset="-122"/>
            </a:endParaRPr>
          </a:p>
        </p:txBody>
      </p:sp>
      <p:sp>
        <p:nvSpPr>
          <p:cNvPr id="12" name="直角三角形 18"/>
          <p:cNvSpPr/>
          <p:nvPr>
            <p:custDataLst>
              <p:tags r:id="rId4"/>
            </p:custDataLst>
          </p:nvPr>
        </p:nvSpPr>
        <p:spPr bwMode="auto">
          <a:xfrm rot="17766875" flipH="1">
            <a:off x="5101375" y="2636576"/>
            <a:ext cx="1152555" cy="1150804"/>
          </a:xfrm>
          <a:custGeom>
            <a:avLst/>
            <a:gdLst>
              <a:gd name="connsiteX0" fmla="*/ 0 w 1044000"/>
              <a:gd name="connsiteY0" fmla="*/ 1044000 h 1044000"/>
              <a:gd name="connsiteX1" fmla="*/ 0 w 1044000"/>
              <a:gd name="connsiteY1" fmla="*/ 0 h 1044000"/>
              <a:gd name="connsiteX2" fmla="*/ 1044000 w 1044000"/>
              <a:gd name="connsiteY2" fmla="*/ 1044000 h 1044000"/>
              <a:gd name="connsiteX3" fmla="*/ 0 w 1044000"/>
              <a:gd name="connsiteY3" fmla="*/ 1044000 h 1044000"/>
              <a:gd name="connsiteX0-1" fmla="*/ 0 w 1044000"/>
              <a:gd name="connsiteY0-2" fmla="*/ 1038282 h 1038282"/>
              <a:gd name="connsiteX1-3" fmla="*/ 19509 w 1044000"/>
              <a:gd name="connsiteY1-4" fmla="*/ 0 h 1038282"/>
              <a:gd name="connsiteX2-5" fmla="*/ 1044000 w 1044000"/>
              <a:gd name="connsiteY2-6" fmla="*/ 1038282 h 1038282"/>
              <a:gd name="connsiteX3-7" fmla="*/ 0 w 1044000"/>
              <a:gd name="connsiteY3-8" fmla="*/ 1038282 h 1038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44000" h="1038282">
                <a:moveTo>
                  <a:pt x="0" y="1038282"/>
                </a:moveTo>
                <a:lnTo>
                  <a:pt x="19509" y="0"/>
                </a:lnTo>
                <a:lnTo>
                  <a:pt x="1044000" y="1038282"/>
                </a:lnTo>
                <a:lnTo>
                  <a:pt x="0" y="1038282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 dirty="0">
              <a:latin typeface="方正清刻本悦宋简体" panose="02000000000000000000" pitchFamily="2" charset="-122"/>
            </a:endParaRPr>
          </a:p>
        </p:txBody>
      </p:sp>
      <p:sp>
        <p:nvSpPr>
          <p:cNvPr id="16" name="直角三角形 16"/>
          <p:cNvSpPr/>
          <p:nvPr>
            <p:custDataLst>
              <p:tags r:id="rId5"/>
            </p:custDataLst>
          </p:nvPr>
        </p:nvSpPr>
        <p:spPr>
          <a:xfrm rot="19919728">
            <a:off x="6149711" y="3635867"/>
            <a:ext cx="1136792" cy="1159562"/>
          </a:xfrm>
          <a:custGeom>
            <a:avLst/>
            <a:gdLst>
              <a:gd name="connsiteX0" fmla="*/ 0 w 1084668"/>
              <a:gd name="connsiteY0" fmla="*/ 1044000 h 1044000"/>
              <a:gd name="connsiteX1" fmla="*/ 0 w 1084668"/>
              <a:gd name="connsiteY1" fmla="*/ 0 h 1044000"/>
              <a:gd name="connsiteX2" fmla="*/ 1084668 w 1084668"/>
              <a:gd name="connsiteY2" fmla="*/ 1044000 h 1044000"/>
              <a:gd name="connsiteX3" fmla="*/ 0 w 1084668"/>
              <a:gd name="connsiteY3" fmla="*/ 1044000 h 1044000"/>
              <a:gd name="connsiteX0-1" fmla="*/ 0 w 1034143"/>
              <a:gd name="connsiteY0-2" fmla="*/ 1044000 h 1044000"/>
              <a:gd name="connsiteX1-3" fmla="*/ 0 w 1034143"/>
              <a:gd name="connsiteY1-4" fmla="*/ 0 h 1044000"/>
              <a:gd name="connsiteX2-5" fmla="*/ 1034143 w 1034143"/>
              <a:gd name="connsiteY2-6" fmla="*/ 1033108 h 1044000"/>
              <a:gd name="connsiteX3-7" fmla="*/ 0 w 1034143"/>
              <a:gd name="connsiteY3-8" fmla="*/ 1044000 h 1044000"/>
              <a:gd name="connsiteX0-9" fmla="*/ 0 w 1026123"/>
              <a:gd name="connsiteY0-10" fmla="*/ 1044000 h 1044000"/>
              <a:gd name="connsiteX1-11" fmla="*/ 0 w 1026123"/>
              <a:gd name="connsiteY1-12" fmla="*/ 0 h 1044000"/>
              <a:gd name="connsiteX2-13" fmla="*/ 1026123 w 1026123"/>
              <a:gd name="connsiteY2-14" fmla="*/ 1019407 h 1044000"/>
              <a:gd name="connsiteX3-15" fmla="*/ 0 w 1026123"/>
              <a:gd name="connsiteY3-16" fmla="*/ 1044000 h 1044000"/>
              <a:gd name="connsiteX0-17" fmla="*/ 0 w 1026123"/>
              <a:gd name="connsiteY0-18" fmla="*/ 1049854 h 1049854"/>
              <a:gd name="connsiteX1-19" fmla="*/ 2459 w 1026123"/>
              <a:gd name="connsiteY1-20" fmla="*/ 0 h 1049854"/>
              <a:gd name="connsiteX2-21" fmla="*/ 1026123 w 1026123"/>
              <a:gd name="connsiteY2-22" fmla="*/ 1025261 h 1049854"/>
              <a:gd name="connsiteX3-23" fmla="*/ 0 w 1026123"/>
              <a:gd name="connsiteY3-24" fmla="*/ 1049854 h 1049854"/>
              <a:gd name="connsiteX0-25" fmla="*/ 0 w 1028582"/>
              <a:gd name="connsiteY0-26" fmla="*/ 1049854 h 1049854"/>
              <a:gd name="connsiteX1-27" fmla="*/ 2459 w 1028582"/>
              <a:gd name="connsiteY1-28" fmla="*/ 0 h 1049854"/>
              <a:gd name="connsiteX2-29" fmla="*/ 1028582 w 1028582"/>
              <a:gd name="connsiteY2-30" fmla="*/ 1019406 h 1049854"/>
              <a:gd name="connsiteX3-31" fmla="*/ 0 w 1028582"/>
              <a:gd name="connsiteY3-32" fmla="*/ 1049854 h 1049854"/>
              <a:gd name="connsiteX0-33" fmla="*/ 0 w 1030280"/>
              <a:gd name="connsiteY0-34" fmla="*/ 1049854 h 1049854"/>
              <a:gd name="connsiteX1-35" fmla="*/ 2459 w 1030280"/>
              <a:gd name="connsiteY1-36" fmla="*/ 0 h 1049854"/>
              <a:gd name="connsiteX2-37" fmla="*/ 1030280 w 1030280"/>
              <a:gd name="connsiteY2-38" fmla="*/ 1023563 h 1049854"/>
              <a:gd name="connsiteX3-39" fmla="*/ 0 w 1030280"/>
              <a:gd name="connsiteY3-40" fmla="*/ 1049854 h 1049854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  <a:cxn ang="0">
                <a:pos x="connsiteX3-39" y="connsiteY3-40"/>
              </a:cxn>
            </a:cxnLst>
            <a:rect l="l" t="t" r="r" b="b"/>
            <a:pathLst>
              <a:path w="1030280" h="1049854">
                <a:moveTo>
                  <a:pt x="0" y="1049854"/>
                </a:moveTo>
                <a:cubicBezTo>
                  <a:pt x="820" y="699903"/>
                  <a:pt x="1639" y="349951"/>
                  <a:pt x="2459" y="0"/>
                </a:cubicBezTo>
                <a:lnTo>
                  <a:pt x="1030280" y="1023563"/>
                </a:lnTo>
                <a:lnTo>
                  <a:pt x="0" y="1049854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 dirty="0">
              <a:latin typeface="方正清刻本悦宋简体" panose="02000000000000000000" pitchFamily="2" charset="-122"/>
            </a:endParaRPr>
          </a:p>
        </p:txBody>
      </p:sp>
      <p:sp>
        <p:nvSpPr>
          <p:cNvPr id="17" name="直角三角形 16"/>
          <p:cNvSpPr/>
          <p:nvPr>
            <p:custDataLst>
              <p:tags r:id="rId6"/>
            </p:custDataLst>
          </p:nvPr>
        </p:nvSpPr>
        <p:spPr>
          <a:xfrm rot="16244303">
            <a:off x="5945650" y="2888808"/>
            <a:ext cx="1136791" cy="1159562"/>
          </a:xfrm>
          <a:custGeom>
            <a:avLst/>
            <a:gdLst>
              <a:gd name="connsiteX0" fmla="*/ 0 w 1084668"/>
              <a:gd name="connsiteY0" fmla="*/ 1044000 h 1044000"/>
              <a:gd name="connsiteX1" fmla="*/ 0 w 1084668"/>
              <a:gd name="connsiteY1" fmla="*/ 0 h 1044000"/>
              <a:gd name="connsiteX2" fmla="*/ 1084668 w 1084668"/>
              <a:gd name="connsiteY2" fmla="*/ 1044000 h 1044000"/>
              <a:gd name="connsiteX3" fmla="*/ 0 w 1084668"/>
              <a:gd name="connsiteY3" fmla="*/ 1044000 h 1044000"/>
              <a:gd name="connsiteX0-1" fmla="*/ 0 w 1034143"/>
              <a:gd name="connsiteY0-2" fmla="*/ 1044000 h 1044000"/>
              <a:gd name="connsiteX1-3" fmla="*/ 0 w 1034143"/>
              <a:gd name="connsiteY1-4" fmla="*/ 0 h 1044000"/>
              <a:gd name="connsiteX2-5" fmla="*/ 1034143 w 1034143"/>
              <a:gd name="connsiteY2-6" fmla="*/ 1033108 h 1044000"/>
              <a:gd name="connsiteX3-7" fmla="*/ 0 w 1034143"/>
              <a:gd name="connsiteY3-8" fmla="*/ 1044000 h 1044000"/>
              <a:gd name="connsiteX0-9" fmla="*/ 0 w 1026123"/>
              <a:gd name="connsiteY0-10" fmla="*/ 1044000 h 1044000"/>
              <a:gd name="connsiteX1-11" fmla="*/ 0 w 1026123"/>
              <a:gd name="connsiteY1-12" fmla="*/ 0 h 1044000"/>
              <a:gd name="connsiteX2-13" fmla="*/ 1026123 w 1026123"/>
              <a:gd name="connsiteY2-14" fmla="*/ 1019407 h 1044000"/>
              <a:gd name="connsiteX3-15" fmla="*/ 0 w 1026123"/>
              <a:gd name="connsiteY3-16" fmla="*/ 1044000 h 1044000"/>
              <a:gd name="connsiteX0-17" fmla="*/ 0 w 1026123"/>
              <a:gd name="connsiteY0-18" fmla="*/ 1049854 h 1049854"/>
              <a:gd name="connsiteX1-19" fmla="*/ 2459 w 1026123"/>
              <a:gd name="connsiteY1-20" fmla="*/ 0 h 1049854"/>
              <a:gd name="connsiteX2-21" fmla="*/ 1026123 w 1026123"/>
              <a:gd name="connsiteY2-22" fmla="*/ 1025261 h 1049854"/>
              <a:gd name="connsiteX3-23" fmla="*/ 0 w 1026123"/>
              <a:gd name="connsiteY3-24" fmla="*/ 1049854 h 1049854"/>
              <a:gd name="connsiteX0-25" fmla="*/ 0 w 1028582"/>
              <a:gd name="connsiteY0-26" fmla="*/ 1049854 h 1049854"/>
              <a:gd name="connsiteX1-27" fmla="*/ 2459 w 1028582"/>
              <a:gd name="connsiteY1-28" fmla="*/ 0 h 1049854"/>
              <a:gd name="connsiteX2-29" fmla="*/ 1028582 w 1028582"/>
              <a:gd name="connsiteY2-30" fmla="*/ 1019406 h 1049854"/>
              <a:gd name="connsiteX3-31" fmla="*/ 0 w 1028582"/>
              <a:gd name="connsiteY3-32" fmla="*/ 1049854 h 1049854"/>
              <a:gd name="connsiteX0-33" fmla="*/ 0 w 1030280"/>
              <a:gd name="connsiteY0-34" fmla="*/ 1049854 h 1049854"/>
              <a:gd name="connsiteX1-35" fmla="*/ 2459 w 1030280"/>
              <a:gd name="connsiteY1-36" fmla="*/ 0 h 1049854"/>
              <a:gd name="connsiteX2-37" fmla="*/ 1030280 w 1030280"/>
              <a:gd name="connsiteY2-38" fmla="*/ 1023563 h 1049854"/>
              <a:gd name="connsiteX3-39" fmla="*/ 0 w 1030280"/>
              <a:gd name="connsiteY3-40" fmla="*/ 1049854 h 1049854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  <a:cxn ang="0">
                <a:pos x="connsiteX3-39" y="connsiteY3-40"/>
              </a:cxn>
            </a:cxnLst>
            <a:rect l="l" t="t" r="r" b="b"/>
            <a:pathLst>
              <a:path w="1030280" h="1049854">
                <a:moveTo>
                  <a:pt x="0" y="1049854"/>
                </a:moveTo>
                <a:cubicBezTo>
                  <a:pt x="820" y="699903"/>
                  <a:pt x="1639" y="349951"/>
                  <a:pt x="2459" y="0"/>
                </a:cubicBezTo>
                <a:lnTo>
                  <a:pt x="1030280" y="1023563"/>
                </a:lnTo>
                <a:lnTo>
                  <a:pt x="0" y="1049854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 dirty="0">
              <a:latin typeface="方正清刻本悦宋简体" panose="02000000000000000000" pitchFamily="2" charset="-122"/>
            </a:endParaRPr>
          </a:p>
        </p:txBody>
      </p:sp>
      <p:sp>
        <p:nvSpPr>
          <p:cNvPr id="20" name="直角三角形 19"/>
          <p:cNvSpPr/>
          <p:nvPr>
            <p:custDataLst>
              <p:tags r:id="rId7"/>
            </p:custDataLst>
          </p:nvPr>
        </p:nvSpPr>
        <p:spPr>
          <a:xfrm rot="4949222">
            <a:off x="4881550" y="4028225"/>
            <a:ext cx="1156059" cy="1152556"/>
          </a:xfrm>
          <a:prstGeom prst="rtTriangle">
            <a:avLst/>
          </a:prstGeom>
          <a:solidFill>
            <a:schemeClr val="accent1">
              <a:lumMod val="50000"/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 dirty="0">
              <a:latin typeface="方正清刻本悦宋简体" panose="02000000000000000000" pitchFamily="2" charset="-122"/>
            </a:endParaRPr>
          </a:p>
        </p:txBody>
      </p:sp>
      <p:sp>
        <p:nvSpPr>
          <p:cNvPr id="28" name="文本框 303"/>
          <p:cNvSpPr txBox="1"/>
          <p:nvPr>
            <p:custDataLst>
              <p:tags r:id="rId8"/>
            </p:custDataLst>
          </p:nvPr>
        </p:nvSpPr>
        <p:spPr>
          <a:xfrm>
            <a:off x="1787757" y="2848594"/>
            <a:ext cx="1769969" cy="1714591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</a:rPr>
              <a:t>识别二维码</a:t>
            </a: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</a:rPr>
              <a:t>提取信息</a:t>
            </a: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</a:rPr>
              <a:t>核对数据</a:t>
            </a: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</a:rPr>
              <a:t>统计扫描情况</a:t>
            </a: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bg1"/>
              </a:solidFill>
              <a:latin typeface="方正清刻本悦宋简体" panose="02000000000000000000" pitchFamily="2" charset="-122"/>
            </a:endParaRPr>
          </a:p>
        </p:txBody>
      </p:sp>
      <p:sp>
        <p:nvSpPr>
          <p:cNvPr id="33" name="文本框 308"/>
          <p:cNvSpPr txBox="1"/>
          <p:nvPr>
            <p:custDataLst>
              <p:tags r:id="rId9"/>
            </p:custDataLst>
          </p:nvPr>
        </p:nvSpPr>
        <p:spPr>
          <a:xfrm>
            <a:off x="8166372" y="1795597"/>
            <a:ext cx="1774736" cy="756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algn="ctr">
              <a:spcBef>
                <a:spcPts val="0"/>
              </a:spcBef>
              <a:spcAft>
                <a:spcPts val="0"/>
              </a:spcAft>
              <a:defRPr sz="2000">
                <a:latin typeface="微软雅黑" panose="020B0503020204020204" pitchFamily="34" charset="-122"/>
              </a:defRPr>
            </a:lvl1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rPr>
              <a:t>操作简便</a:t>
            </a:r>
            <a:endParaRPr lang="en-US" altLang="zh-CN" dirty="0">
              <a:solidFill>
                <a:schemeClr val="bg1"/>
              </a:solidFill>
              <a:latin typeface="方正清刻本悦宋简体" panose="02000000000000000000" pitchFamily="2" charset="-122"/>
              <a:ea typeface="+mj-ea"/>
              <a:cs typeface="+mj-cs"/>
            </a:endParaRPr>
          </a:p>
        </p:txBody>
      </p:sp>
      <p:sp>
        <p:nvSpPr>
          <p:cNvPr id="34" name="文本框 309"/>
          <p:cNvSpPr txBox="1"/>
          <p:nvPr>
            <p:custDataLst>
              <p:tags r:id="rId10"/>
            </p:custDataLst>
          </p:nvPr>
        </p:nvSpPr>
        <p:spPr>
          <a:xfrm>
            <a:off x="8382681" y="2789523"/>
            <a:ext cx="1709008" cy="1927695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</a:rPr>
              <a:t>界面简洁</a:t>
            </a: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</a:rPr>
              <a:t>使用门槛低</a:t>
            </a: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</a:rPr>
              <a:t>操作便捷高效</a:t>
            </a: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</a:rPr>
              <a:t>信息呈现清晰</a:t>
            </a: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E353799-E553-DC9C-9A31-C02D89658241}"/>
              </a:ext>
            </a:extLst>
          </p:cNvPr>
          <p:cNvGrpSpPr/>
          <p:nvPr/>
        </p:nvGrpSpPr>
        <p:grpSpPr>
          <a:xfrm>
            <a:off x="4331546" y="2432515"/>
            <a:ext cx="3279002" cy="3154641"/>
            <a:chOff x="4331546" y="2432515"/>
            <a:chExt cx="3279002" cy="3154641"/>
          </a:xfrm>
        </p:grpSpPr>
        <p:sp>
          <p:nvSpPr>
            <p:cNvPr id="13" name="直角三角形 18"/>
            <p:cNvSpPr/>
            <p:nvPr>
              <p:custDataLst>
                <p:tags r:id="rId14"/>
              </p:custDataLst>
            </p:nvPr>
          </p:nvSpPr>
          <p:spPr bwMode="auto">
            <a:xfrm rot="1526299">
              <a:off x="4569764" y="2996530"/>
              <a:ext cx="1588706" cy="662106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  <a:gd name="connsiteX0-9" fmla="*/ 0 w 1426677"/>
                <a:gd name="connsiteY0-10" fmla="*/ 737846 h 737846"/>
                <a:gd name="connsiteX1-11" fmla="*/ 6145 w 1426677"/>
                <a:gd name="connsiteY1-12" fmla="*/ 0 h 737846"/>
                <a:gd name="connsiteX2-13" fmla="*/ 1426677 w 1426677"/>
                <a:gd name="connsiteY2-14" fmla="*/ 735860 h 737846"/>
                <a:gd name="connsiteX3-15" fmla="*/ 0 w 1426677"/>
                <a:gd name="connsiteY3-16" fmla="*/ 737846 h 737846"/>
                <a:gd name="connsiteX0-17" fmla="*/ 0 w 1426677"/>
                <a:gd name="connsiteY0-18" fmla="*/ 734277 h 734277"/>
                <a:gd name="connsiteX1-19" fmla="*/ 4915 w 1426677"/>
                <a:gd name="connsiteY1-20" fmla="*/ 0 h 734277"/>
                <a:gd name="connsiteX2-21" fmla="*/ 1426677 w 1426677"/>
                <a:gd name="connsiteY2-22" fmla="*/ 732291 h 734277"/>
                <a:gd name="connsiteX3-23" fmla="*/ 0 w 1426677"/>
                <a:gd name="connsiteY3-24" fmla="*/ 734277 h 734277"/>
              </a:gdLst>
              <a:ahLst/>
              <a:cxnLst>
                <a:cxn ang="0">
                  <a:pos x="connsiteX0-17" y="connsiteY0-18"/>
                </a:cxn>
                <a:cxn ang="0">
                  <a:pos x="connsiteX1-19" y="connsiteY1-20"/>
                </a:cxn>
                <a:cxn ang="0">
                  <a:pos x="connsiteX2-21" y="connsiteY2-22"/>
                </a:cxn>
                <a:cxn ang="0">
                  <a:pos x="connsiteX3-23" y="connsiteY3-24"/>
                </a:cxn>
              </a:cxnLst>
              <a:rect l="l" t="t" r="r" b="b"/>
              <a:pathLst>
                <a:path w="1426677" h="734277">
                  <a:moveTo>
                    <a:pt x="0" y="734277"/>
                  </a:moveTo>
                  <a:cubicBezTo>
                    <a:pt x="2048" y="488328"/>
                    <a:pt x="2867" y="245949"/>
                    <a:pt x="4915" y="0"/>
                  </a:cubicBezTo>
                  <a:lnTo>
                    <a:pt x="1426677" y="732291"/>
                  </a:lnTo>
                  <a:lnTo>
                    <a:pt x="0" y="734277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  <p:sp>
          <p:nvSpPr>
            <p:cNvPr id="15" name="直角三角形 18"/>
            <p:cNvSpPr/>
            <p:nvPr>
              <p:custDataLst>
                <p:tags r:id="rId15"/>
              </p:custDataLst>
            </p:nvPr>
          </p:nvSpPr>
          <p:spPr bwMode="auto">
            <a:xfrm rot="4226299" flipV="1">
              <a:off x="4571515" y="2996532"/>
              <a:ext cx="1588706" cy="649845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6677" h="720000">
                  <a:moveTo>
                    <a:pt x="0" y="720000"/>
                  </a:moveTo>
                  <a:lnTo>
                    <a:pt x="0" y="0"/>
                  </a:lnTo>
                  <a:lnTo>
                    <a:pt x="1426677" y="718014"/>
                  </a:lnTo>
                  <a:lnTo>
                    <a:pt x="0" y="72000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  <p:sp>
          <p:nvSpPr>
            <p:cNvPr id="18" name="直角三角形 18"/>
            <p:cNvSpPr/>
            <p:nvPr>
              <p:custDataLst>
                <p:tags r:id="rId16"/>
              </p:custDataLst>
            </p:nvPr>
          </p:nvSpPr>
          <p:spPr>
            <a:xfrm rot="18452732" flipV="1">
              <a:off x="4927091" y="4467879"/>
              <a:ext cx="1588706" cy="649846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6677" h="720000">
                  <a:moveTo>
                    <a:pt x="0" y="720000"/>
                  </a:moveTo>
                  <a:lnTo>
                    <a:pt x="0" y="0"/>
                  </a:lnTo>
                  <a:lnTo>
                    <a:pt x="1426677" y="718014"/>
                  </a:lnTo>
                  <a:lnTo>
                    <a:pt x="0" y="72000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  <p:sp>
          <p:nvSpPr>
            <p:cNvPr id="19" name="直角三角形 18"/>
            <p:cNvSpPr/>
            <p:nvPr>
              <p:custDataLst>
                <p:tags r:id="rId17"/>
              </p:custDataLst>
            </p:nvPr>
          </p:nvSpPr>
          <p:spPr>
            <a:xfrm rot="15790348">
              <a:off x="4928842" y="4467880"/>
              <a:ext cx="1588706" cy="649845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6677" h="720000">
                  <a:moveTo>
                    <a:pt x="0" y="720000"/>
                  </a:moveTo>
                  <a:lnTo>
                    <a:pt x="0" y="0"/>
                  </a:lnTo>
                  <a:lnTo>
                    <a:pt x="1426677" y="718014"/>
                  </a:lnTo>
                  <a:lnTo>
                    <a:pt x="0" y="720000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  <p:sp>
          <p:nvSpPr>
            <p:cNvPr id="21" name="直角三角形 18"/>
            <p:cNvSpPr/>
            <p:nvPr>
              <p:custDataLst>
                <p:tags r:id="rId18"/>
              </p:custDataLst>
            </p:nvPr>
          </p:nvSpPr>
          <p:spPr>
            <a:xfrm rot="11806846" flipV="1">
              <a:off x="6016589" y="3567554"/>
              <a:ext cx="1588706" cy="651597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6677" h="720000">
                  <a:moveTo>
                    <a:pt x="0" y="720000"/>
                  </a:moveTo>
                  <a:lnTo>
                    <a:pt x="0" y="0"/>
                  </a:lnTo>
                  <a:lnTo>
                    <a:pt x="1426677" y="718014"/>
                  </a:lnTo>
                  <a:lnTo>
                    <a:pt x="0" y="72000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  <p:sp>
          <p:nvSpPr>
            <p:cNvPr id="22" name="直角三角形 18"/>
            <p:cNvSpPr/>
            <p:nvPr>
              <p:custDataLst>
                <p:tags r:id="rId19"/>
              </p:custDataLst>
            </p:nvPr>
          </p:nvSpPr>
          <p:spPr>
            <a:xfrm rot="9144457">
              <a:off x="6021844" y="3565803"/>
              <a:ext cx="1588704" cy="649845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6677" h="720000">
                  <a:moveTo>
                    <a:pt x="0" y="720000"/>
                  </a:moveTo>
                  <a:lnTo>
                    <a:pt x="0" y="0"/>
                  </a:lnTo>
                  <a:lnTo>
                    <a:pt x="1426677" y="718014"/>
                  </a:lnTo>
                  <a:lnTo>
                    <a:pt x="0" y="72000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  <p:sp>
          <p:nvSpPr>
            <p:cNvPr id="23" name="直角三角形 18"/>
            <p:cNvSpPr/>
            <p:nvPr>
              <p:custDataLst>
                <p:tags r:id="rId20"/>
              </p:custDataLst>
            </p:nvPr>
          </p:nvSpPr>
          <p:spPr>
            <a:xfrm rot="608928" flipV="1">
              <a:off x="4331546" y="3832047"/>
              <a:ext cx="1588706" cy="649845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6677" h="720000">
                  <a:moveTo>
                    <a:pt x="0" y="720000"/>
                  </a:moveTo>
                  <a:lnTo>
                    <a:pt x="0" y="0"/>
                  </a:lnTo>
                  <a:lnTo>
                    <a:pt x="1426677" y="718014"/>
                  </a:lnTo>
                  <a:lnTo>
                    <a:pt x="0" y="72000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  <p:sp>
          <p:nvSpPr>
            <p:cNvPr id="24" name="直角三角形 18"/>
            <p:cNvSpPr/>
            <p:nvPr>
              <p:custDataLst>
                <p:tags r:id="rId21"/>
              </p:custDataLst>
            </p:nvPr>
          </p:nvSpPr>
          <p:spPr>
            <a:xfrm rot="19538754">
              <a:off x="4335049" y="3832047"/>
              <a:ext cx="1588706" cy="651597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6677" h="720000">
                  <a:moveTo>
                    <a:pt x="0" y="720000"/>
                  </a:moveTo>
                  <a:lnTo>
                    <a:pt x="0" y="0"/>
                  </a:lnTo>
                  <a:lnTo>
                    <a:pt x="1426677" y="718014"/>
                  </a:lnTo>
                  <a:lnTo>
                    <a:pt x="0" y="72000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  <p:sp>
          <p:nvSpPr>
            <p:cNvPr id="25" name="直角三角形 18"/>
            <p:cNvSpPr/>
            <p:nvPr>
              <p:custDataLst>
                <p:tags r:id="rId22"/>
              </p:custDataLst>
            </p:nvPr>
          </p:nvSpPr>
          <p:spPr>
            <a:xfrm rot="8131421" flipV="1">
              <a:off x="5480598" y="2907200"/>
              <a:ext cx="1588706" cy="649845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6677" h="720000">
                  <a:moveTo>
                    <a:pt x="0" y="720000"/>
                  </a:moveTo>
                  <a:lnTo>
                    <a:pt x="0" y="0"/>
                  </a:lnTo>
                  <a:lnTo>
                    <a:pt x="1426677" y="718014"/>
                  </a:lnTo>
                  <a:lnTo>
                    <a:pt x="0" y="72000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  <p:sp>
          <p:nvSpPr>
            <p:cNvPr id="26" name="直角三角形 18"/>
            <p:cNvSpPr/>
            <p:nvPr>
              <p:custDataLst>
                <p:tags r:id="rId23"/>
              </p:custDataLst>
            </p:nvPr>
          </p:nvSpPr>
          <p:spPr>
            <a:xfrm rot="5469032">
              <a:off x="5481473" y="2901069"/>
              <a:ext cx="1588706" cy="651597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6677" h="720000">
                  <a:moveTo>
                    <a:pt x="0" y="720000"/>
                  </a:moveTo>
                  <a:lnTo>
                    <a:pt x="0" y="0"/>
                  </a:lnTo>
                  <a:lnTo>
                    <a:pt x="1426677" y="718014"/>
                  </a:lnTo>
                  <a:lnTo>
                    <a:pt x="0" y="720000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  <p:sp>
          <p:nvSpPr>
            <p:cNvPr id="35" name="直角三角形 18"/>
            <p:cNvSpPr/>
            <p:nvPr>
              <p:custDataLst>
                <p:tags r:id="rId24"/>
              </p:custDataLst>
            </p:nvPr>
          </p:nvSpPr>
          <p:spPr>
            <a:xfrm rot="15103628" flipV="1">
              <a:off x="5764359" y="4340011"/>
              <a:ext cx="1588705" cy="649846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6677" h="720000">
                  <a:moveTo>
                    <a:pt x="0" y="720000"/>
                  </a:moveTo>
                  <a:lnTo>
                    <a:pt x="0" y="0"/>
                  </a:lnTo>
                  <a:lnTo>
                    <a:pt x="1426677" y="718014"/>
                  </a:lnTo>
                  <a:lnTo>
                    <a:pt x="0" y="72000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  <p:sp>
          <p:nvSpPr>
            <p:cNvPr id="36" name="直角三角形 18"/>
            <p:cNvSpPr/>
            <p:nvPr>
              <p:custDataLst>
                <p:tags r:id="rId25"/>
              </p:custDataLst>
            </p:nvPr>
          </p:nvSpPr>
          <p:spPr>
            <a:xfrm rot="12441239">
              <a:off x="5769613" y="4343515"/>
              <a:ext cx="1588704" cy="649845"/>
            </a:xfrm>
            <a:custGeom>
              <a:avLst/>
              <a:gdLst>
                <a:gd name="connsiteX0" fmla="*/ 0 w 1440000"/>
                <a:gd name="connsiteY0" fmla="*/ 720000 h 720000"/>
                <a:gd name="connsiteX1" fmla="*/ 0 w 1440000"/>
                <a:gd name="connsiteY1" fmla="*/ 0 h 720000"/>
                <a:gd name="connsiteX2" fmla="*/ 1440000 w 1440000"/>
                <a:gd name="connsiteY2" fmla="*/ 720000 h 720000"/>
                <a:gd name="connsiteX3" fmla="*/ 0 w 1440000"/>
                <a:gd name="connsiteY3" fmla="*/ 720000 h 720000"/>
                <a:gd name="connsiteX0-1" fmla="*/ 0 w 1426677"/>
                <a:gd name="connsiteY0-2" fmla="*/ 720000 h 720000"/>
                <a:gd name="connsiteX1-3" fmla="*/ 0 w 1426677"/>
                <a:gd name="connsiteY1-4" fmla="*/ 0 h 720000"/>
                <a:gd name="connsiteX2-5" fmla="*/ 1426677 w 1426677"/>
                <a:gd name="connsiteY2-6" fmla="*/ 718014 h 720000"/>
                <a:gd name="connsiteX3-7" fmla="*/ 0 w 1426677"/>
                <a:gd name="connsiteY3-8" fmla="*/ 720000 h 72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26677" h="720000">
                  <a:moveTo>
                    <a:pt x="0" y="720000"/>
                  </a:moveTo>
                  <a:lnTo>
                    <a:pt x="0" y="0"/>
                  </a:lnTo>
                  <a:lnTo>
                    <a:pt x="1426677" y="718014"/>
                  </a:lnTo>
                  <a:lnTo>
                    <a:pt x="0" y="720000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latin typeface="方正清刻本悦宋简体" panose="02000000000000000000" pitchFamily="2" charset="-122"/>
              </a:endParaRPr>
            </a:p>
          </p:txBody>
        </p:sp>
      </p:grpSp>
      <p:sp>
        <p:nvSpPr>
          <p:cNvPr id="37" name="直角三角形 16"/>
          <p:cNvSpPr/>
          <p:nvPr>
            <p:custDataLst>
              <p:tags r:id="rId11"/>
            </p:custDataLst>
          </p:nvPr>
        </p:nvSpPr>
        <p:spPr>
          <a:xfrm rot="1616510">
            <a:off x="5673274" y="4196381"/>
            <a:ext cx="1136792" cy="1157810"/>
          </a:xfrm>
          <a:custGeom>
            <a:avLst/>
            <a:gdLst>
              <a:gd name="connsiteX0" fmla="*/ 0 w 1084668"/>
              <a:gd name="connsiteY0" fmla="*/ 1044000 h 1044000"/>
              <a:gd name="connsiteX1" fmla="*/ 0 w 1084668"/>
              <a:gd name="connsiteY1" fmla="*/ 0 h 1044000"/>
              <a:gd name="connsiteX2" fmla="*/ 1084668 w 1084668"/>
              <a:gd name="connsiteY2" fmla="*/ 1044000 h 1044000"/>
              <a:gd name="connsiteX3" fmla="*/ 0 w 1084668"/>
              <a:gd name="connsiteY3" fmla="*/ 1044000 h 1044000"/>
              <a:gd name="connsiteX0-1" fmla="*/ 0 w 1034143"/>
              <a:gd name="connsiteY0-2" fmla="*/ 1044000 h 1044000"/>
              <a:gd name="connsiteX1-3" fmla="*/ 0 w 1034143"/>
              <a:gd name="connsiteY1-4" fmla="*/ 0 h 1044000"/>
              <a:gd name="connsiteX2-5" fmla="*/ 1034143 w 1034143"/>
              <a:gd name="connsiteY2-6" fmla="*/ 1033108 h 1044000"/>
              <a:gd name="connsiteX3-7" fmla="*/ 0 w 1034143"/>
              <a:gd name="connsiteY3-8" fmla="*/ 1044000 h 1044000"/>
              <a:gd name="connsiteX0-9" fmla="*/ 0 w 1026123"/>
              <a:gd name="connsiteY0-10" fmla="*/ 1044000 h 1044000"/>
              <a:gd name="connsiteX1-11" fmla="*/ 0 w 1026123"/>
              <a:gd name="connsiteY1-12" fmla="*/ 0 h 1044000"/>
              <a:gd name="connsiteX2-13" fmla="*/ 1026123 w 1026123"/>
              <a:gd name="connsiteY2-14" fmla="*/ 1019407 h 1044000"/>
              <a:gd name="connsiteX3-15" fmla="*/ 0 w 1026123"/>
              <a:gd name="connsiteY3-16" fmla="*/ 1044000 h 1044000"/>
              <a:gd name="connsiteX0-17" fmla="*/ 0 w 1026123"/>
              <a:gd name="connsiteY0-18" fmla="*/ 1049854 h 1049854"/>
              <a:gd name="connsiteX1-19" fmla="*/ 2459 w 1026123"/>
              <a:gd name="connsiteY1-20" fmla="*/ 0 h 1049854"/>
              <a:gd name="connsiteX2-21" fmla="*/ 1026123 w 1026123"/>
              <a:gd name="connsiteY2-22" fmla="*/ 1025261 h 1049854"/>
              <a:gd name="connsiteX3-23" fmla="*/ 0 w 1026123"/>
              <a:gd name="connsiteY3-24" fmla="*/ 1049854 h 1049854"/>
              <a:gd name="connsiteX0-25" fmla="*/ 0 w 1028582"/>
              <a:gd name="connsiteY0-26" fmla="*/ 1049854 h 1049854"/>
              <a:gd name="connsiteX1-27" fmla="*/ 2459 w 1028582"/>
              <a:gd name="connsiteY1-28" fmla="*/ 0 h 1049854"/>
              <a:gd name="connsiteX2-29" fmla="*/ 1028582 w 1028582"/>
              <a:gd name="connsiteY2-30" fmla="*/ 1019406 h 1049854"/>
              <a:gd name="connsiteX3-31" fmla="*/ 0 w 1028582"/>
              <a:gd name="connsiteY3-32" fmla="*/ 1049854 h 1049854"/>
              <a:gd name="connsiteX0-33" fmla="*/ 0 w 1030280"/>
              <a:gd name="connsiteY0-34" fmla="*/ 1049854 h 1049854"/>
              <a:gd name="connsiteX1-35" fmla="*/ 2459 w 1030280"/>
              <a:gd name="connsiteY1-36" fmla="*/ 0 h 1049854"/>
              <a:gd name="connsiteX2-37" fmla="*/ 1030280 w 1030280"/>
              <a:gd name="connsiteY2-38" fmla="*/ 1023563 h 1049854"/>
              <a:gd name="connsiteX3-39" fmla="*/ 0 w 1030280"/>
              <a:gd name="connsiteY3-40" fmla="*/ 1049854 h 1049854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  <a:cxn ang="0">
                <a:pos x="connsiteX3-39" y="connsiteY3-40"/>
              </a:cxn>
            </a:cxnLst>
            <a:rect l="l" t="t" r="r" b="b"/>
            <a:pathLst>
              <a:path w="1030280" h="1049854">
                <a:moveTo>
                  <a:pt x="0" y="1049854"/>
                </a:moveTo>
                <a:cubicBezTo>
                  <a:pt x="820" y="699903"/>
                  <a:pt x="1639" y="349951"/>
                  <a:pt x="2459" y="0"/>
                </a:cubicBezTo>
                <a:lnTo>
                  <a:pt x="1030280" y="1023563"/>
                </a:lnTo>
                <a:lnTo>
                  <a:pt x="0" y="1049854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400" dirty="0">
              <a:latin typeface="方正清刻本悦宋简体" panose="02000000000000000000" pitchFamily="2" charset="-122"/>
            </a:endParaRPr>
          </a:p>
        </p:txBody>
      </p:sp>
      <p:pic>
        <p:nvPicPr>
          <p:cNvPr id="40" name="图片 39" descr="横向校标_画板 1"/>
          <p:cNvPicPr>
            <a:picLocks noChangeAspect="1"/>
          </p:cNvPicPr>
          <p:nvPr/>
        </p:nvPicPr>
        <p:blipFill>
          <a:blip r:embed="rId28">
            <a:lum bright="100000"/>
          </a:blip>
          <a:srcRect l="21094" t="57153" r="22583" b="25012"/>
          <a:stretch>
            <a:fillRect/>
          </a:stretch>
        </p:blipFill>
        <p:spPr>
          <a:xfrm>
            <a:off x="10041614" y="147954"/>
            <a:ext cx="1950362" cy="61785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0B129E37-7683-7BF9-88C0-699367C73CE3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974928" y="819754"/>
            <a:ext cx="2368901" cy="6941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方正清刻本悦宋简体" panose="02000000000000000000" pitchFamily="2" charset="-122"/>
              </a:rPr>
              <a:t>设计目标</a:t>
            </a:r>
          </a:p>
        </p:txBody>
      </p:sp>
      <p:sp>
        <p:nvSpPr>
          <p:cNvPr id="8" name="文本框 306">
            <a:extLst>
              <a:ext uri="{FF2B5EF4-FFF2-40B4-BE49-F238E27FC236}">
                <a16:creationId xmlns:a16="http://schemas.microsoft.com/office/drawing/2014/main" id="{9AF013A5-7DF1-CFAF-44BC-5AF6DAC1357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741803" y="1795597"/>
            <a:ext cx="1774736" cy="753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D9D9D9"/>
              </a:gs>
            </a:gsLst>
            <a:lin ang="54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方正清刻本悦宋简体" panose="02000000000000000000" pitchFamily="2" charset="-122"/>
                <a:ea typeface="+mj-ea"/>
                <a:cs typeface="+mj-cs"/>
              </a:rPr>
              <a:t>功能完善</a:t>
            </a:r>
            <a:endParaRPr lang="en-US" altLang="zh-CN" sz="2000" dirty="0">
              <a:solidFill>
                <a:schemeClr val="bg1"/>
              </a:solidFill>
              <a:latin typeface="方正清刻本悦宋简体" panose="02000000000000000000" pitchFamily="2" charset="-122"/>
              <a:ea typeface="+mj-ea"/>
              <a:cs typeface="+mj-cs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9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9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77604_1"/>
  <p:tag name="KSO_WM_TEMPLATE_CATEGORY" val="custom"/>
  <p:tag name="KSO_WM_TEMPLATE_INDEX" val="20180699"/>
  <p:tag name="KSO_WM_SLIDE_ID" val="custom20180699_1"/>
  <p:tag name="KSO_WM_SLIDE_INDEX" val="1"/>
  <p:tag name="KSO_WM_TEMPLATE_SUBCATEGORY" val="0"/>
  <p:tag name="KSO_WM_TEMPLATE_THUMBS_INDEX" val="1、4、5、6、11、12、16、18、26、27、"/>
  <p:tag name="KSO_WM_TEMPLATE_MASTER_TYPE" val="1"/>
  <p:tag name="KSO_WM_TEMPLATE_COLOR_TYPE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b"/>
  <p:tag name="KSO_WM_UNIT_INDEX" val="1"/>
  <p:tag name="KSO_WM_UNIT_LAYERLEVEL" val="1"/>
  <p:tag name="KSO_WM_UNIT_VALUE" val="52"/>
  <p:tag name="KSO_WM_UNIT_ISCONTENTSTITLE" val="0"/>
  <p:tag name="KSO_WM_UNIT_HIGHLIGHT" val="0"/>
  <p:tag name="KSO_WM_UNIT_COMPATIBLE" val="0"/>
  <p:tag name="KSO_WM_UNIT_PRESET_TEXT_INDEX" val="4"/>
  <p:tag name="KSO_WM_UNIT_PRESET_TEXT_LEN" val="57"/>
  <p:tag name="KSO_WM_UNIT_ID" val="custom20180699_1*b*1"/>
  <p:tag name="KSO_WM_UNIT_ISNUMDGMTITLE" val="0"/>
  <p:tag name="KSO_WM_UNIT_NOCLEAR" val="0"/>
  <p:tag name="KSO_WM_UNIT_DIAGRAM_ISNUMVISUAL" val="0"/>
  <p:tag name="KSO_WM_UNIT_DIAGRAM_ISREFERUNIT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ID" val="custom20180699_1*a*1"/>
  <p:tag name="KSO_WM_UNIT_PRESET_TEXT" val="科技风深蓝色计划书"/>
  <p:tag name="KSO_WM_UNIT_ISNUMDGMTITLE" val="0"/>
  <p:tag name="KSO_WM_UNIT_NOCLEAR" val="0"/>
  <p:tag name="KSO_WM_UNIT_DIAGRAM_ISNUMVISUAL" val="0"/>
  <p:tag name="KSO_WM_UNIT_DIAGRAM_ISREFERUNIT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COMBINE_RELATE_SLIDE_ID" val="diagram20170745_3"/>
  <p:tag name="KSO_WM_TEMPLATE_CATEGORY" val="custom"/>
  <p:tag name="KSO_WM_TEMPLATE_INDEX" val="20180699"/>
  <p:tag name="KSO_WM_SLIDE_ID" val="custom20180699_8"/>
  <p:tag name="KSO_WM_SLIDE_INDEX" val="8"/>
  <p:tag name="KSO_WM_DIAGRAM_GROUP_CODE" val="l1-1"/>
  <p:tag name="KSO_WM_TEMPLATE_SUBCATEGORY" val="0"/>
  <p:tag name="KSO_WM_TEMPLATE_MASTER_TYPE" val="1"/>
  <p:tag name="KSO_WM_TEMPLATE_COLOR_TYPE" val="0"/>
  <p:tag name="KSO_WM_SLIDE_DIAGTYPE" val="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1_1"/>
  <p:tag name="KSO_WM_UNIT_LAYERLEVEL" val="1_1_1"/>
  <p:tag name="KSO_WM_DIAGRAM_GROUP_CODE" val="l1-1"/>
  <p:tag name="KSO_WM_UNIT_ID" val="custom20180699_8*l_h_i*1_1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8"/>
  <p:tag name="KSO_WM_UNIT_LINE_FILL_TYPE" val="2"/>
  <p:tag name="KSO_WM_UNIT_TEXT_FILL_FORE_SCHEMECOLOR_INDEX" val="8"/>
  <p:tag name="KSO_WM_UNIT_TEXT_FILL_TYPE" val="1"/>
  <p:tag name="KSO_WM_UNIT_USESOURCEFORMAT_APPLY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2_1"/>
  <p:tag name="KSO_WM_UNIT_LAYERLEVEL" val="1_1_1"/>
  <p:tag name="KSO_WM_DIAGRAM_GROUP_CODE" val="l1-1"/>
  <p:tag name="KSO_WM_UNIT_ID" val="custom20180699_8*l_h_i*1_2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3_1"/>
  <p:tag name="KSO_WM_UNIT_LAYERLEVEL" val="1_1_1"/>
  <p:tag name="KSO_WM_DIAGRAM_GROUP_CODE" val="l1-1"/>
  <p:tag name="KSO_WM_UNIT_ID" val="custom20180699_8*l_h_i*1_3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7"/>
  <p:tag name="KSO_WM_UNIT_LINE_FILL_TYPE" val="2"/>
  <p:tag name="KSO_WM_UNIT_TEXT_FILL_FORE_SCHEMECOLOR_INDEX" val="7"/>
  <p:tag name="KSO_WM_UNIT_TEXT_FILL_TYPE" val="1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4_1"/>
  <p:tag name="KSO_WM_UNIT_LAYERLEVEL" val="1_1_1"/>
  <p:tag name="KSO_WM_DIAGRAM_GROUP_CODE" val="l1-1"/>
  <p:tag name="KSO_WM_UNIT_ID" val="custom20180699_8*l_h_i*1_4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10"/>
  <p:tag name="KSO_WM_UNIT_LINE_FILL_TYPE" val="2"/>
  <p:tag name="KSO_WM_UNIT_TEXT_FILL_FORE_SCHEMECOLOR_INDEX" val="10"/>
  <p:tag name="KSO_WM_UNIT_TEX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0699_8*i*2"/>
  <p:tag name="KSO_WM_TEMPLATE_CATEGORY" val="custom"/>
  <p:tag name="KSO_WM_TEMPLATE_INDEX" val="20180699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0699_8*i*1"/>
  <p:tag name="KSO_WM_TEMPLATE_CATEGORY" val="custom"/>
  <p:tag name="KSO_WM_TEMPLATE_INDEX" val="20180699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ISCONTENTSTITLE" val="1"/>
  <p:tag name="KSO_WM_UNIT_VALUE" val="4"/>
  <p:tag name="KSO_WM_UNIT_HIGHLIGHT" val="0"/>
  <p:tag name="KSO_WM_UNIT_COMPATIBLE" val="0"/>
  <p:tag name="KSO_WM_DIAGRAM_GROUP_CODE" val="l1-1"/>
  <p:tag name="KSO_WM_UNIT_ID" val="custom20180699_8*a*1"/>
  <p:tag name="KSO_WM_UNIT_PRESET_TEXT" val="目录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COMBINE_RELATE_SLIDE_ID" val="diagram20170745_3"/>
  <p:tag name="KSO_WM_TEMPLATE_CATEGORY" val="custom"/>
  <p:tag name="KSO_WM_TEMPLATE_INDEX" val="20180699"/>
  <p:tag name="KSO_WM_SLIDE_ID" val="custom20180699_8"/>
  <p:tag name="KSO_WM_SLIDE_INDEX" val="8"/>
  <p:tag name="KSO_WM_DIAGRAM_GROUP_CODE" val="l1-1"/>
  <p:tag name="KSO_WM_TEMPLATE_SUBCATEGORY" val="0"/>
  <p:tag name="KSO_WM_TEMPLATE_MASTER_TYPE" val="1"/>
  <p:tag name="KSO_WM_TEMPLATE_COLOR_TYPE" val="0"/>
  <p:tag name="KSO_WM_SLIDE_DIAGTYPE" val="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1_1"/>
  <p:tag name="KSO_WM_UNIT_LAYERLEVEL" val="1_1_1"/>
  <p:tag name="KSO_WM_DIAGRAM_GROUP_CODE" val="l1-1"/>
  <p:tag name="KSO_WM_UNIT_ID" val="custom20180699_8*l_h_i*1_1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8"/>
  <p:tag name="KSO_WM_UNIT_LINE_FILL_TYPE" val="2"/>
  <p:tag name="KSO_WM_UNIT_TEXT_FILL_FORE_SCHEMECOLOR_INDEX" val="8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2_1"/>
  <p:tag name="KSO_WM_UNIT_LAYERLEVEL" val="1_1_1"/>
  <p:tag name="KSO_WM_DIAGRAM_GROUP_CODE" val="l1-1"/>
  <p:tag name="KSO_WM_UNIT_ID" val="custom20180699_8*l_h_i*1_2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1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2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3_1"/>
  <p:tag name="KSO_WM_UNIT_LAYERLEVEL" val="1_1_1"/>
  <p:tag name="KSO_WM_DIAGRAM_GROUP_CODE" val="l1-1"/>
  <p:tag name="KSO_WM_UNIT_ID" val="custom20180699_8*l_h_i*1_3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7"/>
  <p:tag name="KSO_WM_UNIT_LINE_FILL_TYPE" val="2"/>
  <p:tag name="KSO_WM_UNIT_TEXT_FILL_FORE_SCHEMECOLOR_INDEX" val="7"/>
  <p:tag name="KSO_WM_UNIT_TEX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i"/>
  <p:tag name="KSO_WM_UNIT_INDEX" val="1_4_1"/>
  <p:tag name="KSO_WM_UNIT_LAYERLEVEL" val="1_1_1"/>
  <p:tag name="KSO_WM_DIAGRAM_GROUP_CODE" val="l1-1"/>
  <p:tag name="KSO_WM_UNIT_ID" val="custom20180699_8*l_h_i*1_4_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LINE_FORE_SCHEMECOLOR_INDEX" val="10"/>
  <p:tag name="KSO_WM_UNIT_LINE_FILL_TYPE" val="2"/>
  <p:tag name="KSO_WM_UNIT_TEXT_FILL_FORE_SCHEMECOLOR_INDEX" val="10"/>
  <p:tag name="KSO_WM_UNIT_TEXT_FILL_TYPE" val="1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3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0699_8*l_h_f*1_4_1"/>
  <p:tag name="KSO_WM_UNIT_SUBTYPE" val="a"/>
  <p:tag name="KSO_WM_UNIT_NOCLEAR" val="0"/>
  <p:tag name="KSO_WM_UNIT_DIAGRAM_ISNUMVISUAL" val="0"/>
  <p:tag name="KSO_WM_UNIT_DIAGRAM_ISREFERUNIT" val="0"/>
  <p:tag name="KSO_WM_UNIT_TEXT_FILL_FORE_SCHEMECOLOR_INDEX" val="10"/>
  <p:tag name="KSO_WM_UNIT_TEXT_FILL_TYPE" val="1"/>
  <p:tag name="KSO_WM_UNIT_USESOURCEFORMAT_APPLY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0699_8*i*2"/>
  <p:tag name="KSO_WM_TEMPLATE_CATEGORY" val="custom"/>
  <p:tag name="KSO_WM_TEMPLATE_INDEX" val="20180699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0699_8*i*1"/>
  <p:tag name="KSO_WM_TEMPLATE_CATEGORY" val="custom"/>
  <p:tag name="KSO_WM_TEMPLATE_INDEX" val="20180699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ISCONTENTSTITLE" val="1"/>
  <p:tag name="KSO_WM_UNIT_VALUE" val="4"/>
  <p:tag name="KSO_WM_UNIT_HIGHLIGHT" val="0"/>
  <p:tag name="KSO_WM_UNIT_COMPATIBLE" val="0"/>
  <p:tag name="KSO_WM_DIAGRAM_GROUP_CODE" val="l1-1"/>
  <p:tag name="KSO_WM_UNIT_ID" val="custom20180699_8*a*1"/>
  <p:tag name="KSO_WM_UNIT_PRESET_TEXT" val="目录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99"/>
  <p:tag name="KSO_WM_TAG_VERSION" val="1.0"/>
  <p:tag name="KSO_WM_SLIDE_ID" val="custom160499_23"/>
  <p:tag name="KSO_WM_SLIDE_INDEX" val="23"/>
  <p:tag name="KSO_WM_SLIDE_ITEM_CNT" val="5"/>
  <p:tag name="KSO_WM_SLIDE_LAYOUT" val="a_l"/>
  <p:tag name="KSO_WM_SLIDE_LAYOUT_CNT" val="1_1"/>
  <p:tag name="KSO_WM_SLIDE_TYPE" val="text"/>
  <p:tag name="KSO_WM_BEAUTIFY_FLAG" val="#wm#"/>
  <p:tag name="KSO_WM_SLIDE_POSITION" val="133*159"/>
  <p:tag name="KSO_WM_SLIDE_SIZE" val="682*344"/>
  <p:tag name="KSO_WM_DIAGRAM_GROUP_CODE" val="l1-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1_1"/>
  <p:tag name="KSO_WM_UNIT_ID" val="custom160499_23*l_h_a*1_1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1_1"/>
  <p:tag name="KSO_WM_UNIT_ID" val="custom160499_23*l_h_a*1_1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99"/>
  <p:tag name="KSO_WM_TAG_VERSION" val="1.0"/>
  <p:tag name="KSO_WM_SLIDE_ID" val="custom160499_23"/>
  <p:tag name="KSO_WM_SLIDE_INDEX" val="23"/>
  <p:tag name="KSO_WM_SLIDE_ITEM_CNT" val="5"/>
  <p:tag name="KSO_WM_SLIDE_LAYOUT" val="a_l"/>
  <p:tag name="KSO_WM_SLIDE_LAYOUT_CNT" val="1_1"/>
  <p:tag name="KSO_WM_SLIDE_TYPE" val="text"/>
  <p:tag name="KSO_WM_BEAUTIFY_FLAG" val="#wm#"/>
  <p:tag name="KSO_WM_SLIDE_POSITION" val="133*159"/>
  <p:tag name="KSO_WM_SLIDE_SIZE" val="682*344"/>
  <p:tag name="KSO_WM_DIAGRAM_GROUP_CODE" val="l1-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1_1"/>
  <p:tag name="KSO_WM_UNIT_ID" val="custom160499_23*l_h_a*1_1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99"/>
  <p:tag name="KSO_WM_TAG_VERSION" val="1.0"/>
  <p:tag name="KSO_WM_SLIDE_ID" val="custom160499_23"/>
  <p:tag name="KSO_WM_SLIDE_INDEX" val="23"/>
  <p:tag name="KSO_WM_SLIDE_ITEM_CNT" val="5"/>
  <p:tag name="KSO_WM_SLIDE_LAYOUT" val="a_l"/>
  <p:tag name="KSO_WM_SLIDE_LAYOUT_CNT" val="1_1"/>
  <p:tag name="KSO_WM_SLIDE_TYPE" val="text"/>
  <p:tag name="KSO_WM_BEAUTIFY_FLAG" val="#wm#"/>
  <p:tag name="KSO_WM_SLIDE_POSITION" val="133*159"/>
  <p:tag name="KSO_WM_SLIDE_SIZE" val="682*344"/>
  <p:tag name="KSO_WM_DIAGRAM_GROUP_CODE" val="l1-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1_1"/>
  <p:tag name="KSO_WM_UNIT_ID" val="custom160499_23*l_h_a*1_1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1_1"/>
  <p:tag name="KSO_WM_UNIT_ID" val="custom160499_23*l_h_a*1_1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99"/>
  <p:tag name="KSO_WM_TAG_VERSION" val="1.0"/>
  <p:tag name="KSO_WM_SLIDE_ID" val="custom160499_23"/>
  <p:tag name="KSO_WM_SLIDE_INDEX" val="23"/>
  <p:tag name="KSO_WM_SLIDE_ITEM_CNT" val="5"/>
  <p:tag name="KSO_WM_SLIDE_LAYOUT" val="a_l"/>
  <p:tag name="KSO_WM_SLIDE_LAYOUT_CNT" val="1_1"/>
  <p:tag name="KSO_WM_SLIDE_TYPE" val="text"/>
  <p:tag name="KSO_WM_BEAUTIFY_FLAG" val="#wm#"/>
  <p:tag name="KSO_WM_SLIDE_POSITION" val="133*159"/>
  <p:tag name="KSO_WM_SLIDE_SIZE" val="682*344"/>
  <p:tag name="KSO_WM_DIAGRAM_GROUP_CODE" val="l1-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"/>
  <p:tag name="KSO_WM_UNIT_ID" val="custom160499_23*l_i*1_1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2"/>
  <p:tag name="KSO_WM_UNIT_ID" val="custom160499_23*l_i*1_2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5"/>
  <p:tag name="KSO_WM_UNIT_ID" val="custom160499_23*l_i*1_5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6"/>
  <p:tag name="KSO_WM_UNIT_ID" val="custom160499_23*l_i*1_6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9"/>
  <p:tag name="KSO_WM_UNIT_ID" val="custom160499_23*l_i*1_9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f"/>
  <p:tag name="KSO_WM_UNIT_INDEX" val="1_1_1"/>
  <p:tag name="KSO_WM_UNIT_ID" val="custom160499_23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PRESET_TEXT_LEN" val="17"/>
  <p:tag name="KSO_WM_DIAGRAM_GROUP_CODE" val="l1-3"/>
  <p:tag name="KSO_WM_UNIT_TEXT_FILL_FORE_SCHEMECOLOR_INDEX" val="13"/>
  <p:tag name="KSO_WM_UNIT_TEXT_FILL_TYPE" val="1"/>
  <p:tag name="KSO_WM_UNIT_USESOURCEFORMAT_APPLY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2_1"/>
  <p:tag name="KSO_WM_UNIT_ID" val="custom160499_23*l_h_a*1_2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f"/>
  <p:tag name="KSO_WM_UNIT_INDEX" val="1_2_1"/>
  <p:tag name="KSO_WM_UNIT_ID" val="custom160499_23*l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4"/>
  <p:tag name="KSO_WM_UNIT_PRESET_TEXT_LEN" val="17"/>
  <p:tag name="KSO_WM_DIAGRAM_GROUP_CODE" val="l1-3"/>
  <p:tag name="KSO_WM_UNIT_TEXT_FILL_FORE_SCHEMECOLOR_INDEX" val="13"/>
  <p:tag name="KSO_WM_UNIT_TEXT_FILL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8"/>
  <p:tag name="KSO_WM_UNIT_ID" val="custom160499_23*l_i*1_18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h_a"/>
  <p:tag name="KSO_WM_UNIT_INDEX" val="1_4_1"/>
  <p:tag name="KSO_WM_UNIT_ID" val="custom160499_23*l_h_a*1_4_1"/>
  <p:tag name="KSO_WM_UNIT_CLEAR" val="1"/>
  <p:tag name="KSO_WM_UNIT_LAYERLEVEL" val="1_1_1"/>
  <p:tag name="KSO_WM_UNIT_VALUE" val="9"/>
  <p:tag name="KSO_WM_UNIT_HIGHLIGHT" val="0"/>
  <p:tag name="KSO_WM_UNIT_COMPATIBLE" val="0"/>
  <p:tag name="KSO_WM_UNIT_PRESET_TEXT_INDEX" val="3"/>
  <p:tag name="KSO_WM_UNIT_PRESET_TEXT_LEN" val="12"/>
  <p:tag name="KSO_WM_DIAGRAM_GROUP_CODE" val="l1-3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3"/>
  <p:tag name="KSO_WM_UNIT_ID" val="custom160499_23*l_i*1_3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4"/>
  <p:tag name="KSO_WM_UNIT_ID" val="custom160499_23*l_i*1_4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7"/>
  <p:tag name="KSO_WM_UNIT_ID" val="custom160499_23*l_i*1_7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8"/>
  <p:tag name="KSO_WM_UNIT_ID" val="custom160499_23*l_i*1_8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0"/>
  <p:tag name="KSO_WM_UNIT_ID" val="custom160499_23*l_i*1_10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1"/>
  <p:tag name="KSO_WM_UNIT_ID" val="custom160499_23*l_i*1_11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2"/>
  <p:tag name="KSO_WM_UNIT_ID" val="custom160499_23*l_i*1_12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3"/>
  <p:tag name="KSO_WM_UNIT_ID" val="custom160499_23*l_i*1_13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4"/>
  <p:tag name="KSO_WM_UNIT_ID" val="custom160499_23*l_i*1_14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5"/>
  <p:tag name="KSO_WM_UNIT_ID" val="custom160499_23*l_i*1_15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6"/>
  <p:tag name="KSO_WM_UNIT_ID" val="custom160499_23*l_i*1_16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99"/>
  <p:tag name="KSO_WM_UNIT_TYPE" val="l_i"/>
  <p:tag name="KSO_WM_UNIT_INDEX" val="1_17"/>
  <p:tag name="KSO_WM_UNIT_ID" val="custom160499_23*l_i*1_17"/>
  <p:tag name="KSO_WM_UNIT_CLEAR" val="1"/>
  <p:tag name="KSO_WM_UNIT_LAYERLEVEL" val="1_1"/>
  <p:tag name="KSO_WM_DIAGRAM_GROUP_CODE" val="l1-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9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337"/>
  <p:tag name="KSO_WM_SLIDE_ID" val="diagram20201337_1"/>
  <p:tag name="KSO_WM_TEMPLATE_SUBCATEGORY" val="22"/>
  <p:tag name="KSO_WM_SLIDE_TYPE" val="text"/>
  <p:tag name="KSO_WM_SLIDE_SUBTYPE" val="diag"/>
  <p:tag name="KSO_WM_SLIDE_ITEM_CNT" val="5"/>
  <p:tag name="KSO_WM_SLIDE_INDEX" val="1"/>
  <p:tag name="KSO_WM_SLIDE_SIZE" val="907.53*384.723"/>
  <p:tag name="KSO_WM_SLIDE_POSITION" val="12.9554*155.277"/>
  <p:tag name="KSO_WM_DIAGRAM_GROUP_CODE" val="l1-1"/>
  <p:tag name="KSO_WM_SLIDE_DIAGTYPE" val="l"/>
  <p:tag name="KSO_WM_TAG_VERSION" val="1.0"/>
  <p:tag name="KSO_WM_SLIDE_LAYOUT" val="d_l"/>
  <p:tag name="KSO_WM_SLIDE_LAYOUT_CNT" val="1_1"/>
  <p:tag name="KSO_WM_TEMPLATE_MASTER_TYPE" val="0"/>
  <p:tag name="KSO_WM_TEMPLATE_COLOR_TYPE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337"/>
  <p:tag name="KSO_WM_SLIDE_ID" val="diagram20201337_1"/>
  <p:tag name="KSO_WM_TEMPLATE_SUBCATEGORY" val="22"/>
  <p:tag name="KSO_WM_SLIDE_TYPE" val="text"/>
  <p:tag name="KSO_WM_SLIDE_SUBTYPE" val="diag"/>
  <p:tag name="KSO_WM_SLIDE_ITEM_CNT" val="5"/>
  <p:tag name="KSO_WM_SLIDE_INDEX" val="1"/>
  <p:tag name="KSO_WM_SLIDE_SIZE" val="907.53*384.723"/>
  <p:tag name="KSO_WM_SLIDE_POSITION" val="12.9554*155.277"/>
  <p:tag name="KSO_WM_DIAGRAM_GROUP_CODE" val="l1-1"/>
  <p:tag name="KSO_WM_SLIDE_DIAGTYPE" val="l"/>
  <p:tag name="KSO_WM_TAG_VERSION" val="1.0"/>
  <p:tag name="KSO_WM_SLIDE_LAYOUT" val="d_l"/>
  <p:tag name="KSO_WM_SLIDE_LAYOUT_CNT" val="1_1"/>
  <p:tag name="KSO_WM_TEMPLATE_MASTER_TYPE" val="0"/>
  <p:tag name="KSO_WM_TEMPLATE_COLOR_TYPE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337"/>
  <p:tag name="KSO_WM_SLIDE_ID" val="diagram20201337_1"/>
  <p:tag name="KSO_WM_TEMPLATE_SUBCATEGORY" val="22"/>
  <p:tag name="KSO_WM_SLIDE_TYPE" val="text"/>
  <p:tag name="KSO_WM_SLIDE_SUBTYPE" val="diag"/>
  <p:tag name="KSO_WM_SLIDE_ITEM_CNT" val="5"/>
  <p:tag name="KSO_WM_SLIDE_INDEX" val="1"/>
  <p:tag name="KSO_WM_SLIDE_SIZE" val="907.53*384.723"/>
  <p:tag name="KSO_WM_SLIDE_POSITION" val="12.9554*155.277"/>
  <p:tag name="KSO_WM_DIAGRAM_GROUP_CODE" val="l1-1"/>
  <p:tag name="KSO_WM_SLIDE_DIAGTYPE" val="l"/>
  <p:tag name="KSO_WM_TAG_VERSION" val="1.0"/>
  <p:tag name="KSO_WM_SLIDE_LAYOUT" val="d_l"/>
  <p:tag name="KSO_WM_SLIDE_LAYOUT_CNT" val="1_1"/>
  <p:tag name="KSO_WM_TEMPLATE_MASTER_TYPE" val="0"/>
  <p:tag name="KSO_WM_TEMPLATE_COLOR_TYPE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337"/>
  <p:tag name="KSO_WM_SLIDE_ID" val="diagram20201337_1"/>
  <p:tag name="KSO_WM_TEMPLATE_SUBCATEGORY" val="22"/>
  <p:tag name="KSO_WM_SLIDE_TYPE" val="text"/>
  <p:tag name="KSO_WM_SLIDE_SUBTYPE" val="diag"/>
  <p:tag name="KSO_WM_SLIDE_ITEM_CNT" val="5"/>
  <p:tag name="KSO_WM_SLIDE_INDEX" val="1"/>
  <p:tag name="KSO_WM_SLIDE_SIZE" val="907.53*384.723"/>
  <p:tag name="KSO_WM_SLIDE_POSITION" val="12.9554*155.277"/>
  <p:tag name="KSO_WM_DIAGRAM_GROUP_CODE" val="l1-1"/>
  <p:tag name="KSO_WM_SLIDE_DIAGTYPE" val="l"/>
  <p:tag name="KSO_WM_TAG_VERSION" val="1.0"/>
  <p:tag name="KSO_WM_SLIDE_LAYOUT" val="d_l"/>
  <p:tag name="KSO_WM_SLIDE_LAYOUT_CNT" val="1_1"/>
  <p:tag name="KSO_WM_TEMPLATE_MASTER_TYPE" val="0"/>
  <p:tag name="KSO_WM_TEMPLATE_COLOR_TYPE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_e"/>
  <p:tag name="KSO_WM_SLIDE_LAYOUT_CNT" val="1_1_1"/>
  <p:tag name="KSO_WM_SLIDE_TYPE" val="sectionTitle"/>
  <p:tag name="KSO_WM_BEAUTIFY_FLAG" val="#wm#"/>
  <p:tag name="KSO_WM_COMBINE_RELATE_SLIDE_ID" val="background20177604_6"/>
  <p:tag name="KSO_WM_TEMPLATE_CATEGORY" val="custom"/>
  <p:tag name="KSO_WM_TEMPLATE_INDEX" val="20180699"/>
  <p:tag name="KSO_WM_SLIDE_ID" val="custom20180699_11"/>
  <p:tag name="KSO_WM_SLIDE_INDEX" val="11"/>
  <p:tag name="KSO_WM_TEMPLATE_SUBCATEGORY" val="0"/>
  <p:tag name="KSO_WM_TEMPLATE_MASTER_TYPE" val="1"/>
  <p:tag name="KSO_WM_TEMPLATE_COLOR_TYPE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creativeCrop"/>
  <p:tag name="KSO_WM_UNIT_VALUE" val="1713*173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crop20201189_1*ζ_h_d*1_1_1"/>
  <p:tag name="KSO_WM_TEMPLATE_CATEGORY" val="crop"/>
  <p:tag name="KSO_WM_TEMPLATE_INDEX" val="20201189"/>
  <p:tag name="KSO_WM_UNIT_LAYERLEVEL" val="1_1_1"/>
  <p:tag name="KSO_WM_TAG_VERSION" val="1.0"/>
  <p:tag name="KSO_WM_BEAUTIFY_FLAG" val="#wm#"/>
  <p:tag name="PICTUREFILLRANGE" val="e84c17d5-91cd-47e7-a6ab-8d087a7f38fc"/>
  <p:tag name="KSO_WM_CREATIVE_CROP_ORG_DELTA_X" val="0"/>
  <p:tag name="KSO_WM_CREATIVE_CROP_ORG_DELTA_Y" val="0"/>
  <p:tag name="KSO_WM_UNIT_PARTIAL_ZOOM_RATIO" val="100"/>
  <p:tag name="KSO_WM_CREATIVE_CROP_ORG_WIDTH" val="805"/>
  <p:tag name="KSO_WM_CREATIVE_CROP_ORG_HEIGHT" val="839"/>
  <p:tag name="KSO_WM_BLIP_RECT_LEFT" val="0"/>
  <p:tag name="KSO_WM_BLIP_RECT_RIGHT" val="0"/>
  <p:tag name="KSO_WM_BLIP_RECT_TOP" val="-3"/>
  <p:tag name="KSO_WM_BLIP_RECT_BOTTOM" val="-3"/>
  <p:tag name="KSO_WM_CREATIVE_CROP_VERSION" val="1"/>
  <p:tag name="KSO_WM_CREATIVE_CROP_WIDTH" val="493.003"/>
  <p:tag name="KSO_WM_CREATIVE_CROP_HEIGHT" val="485.937"/>
  <p:tag name="KSO_WM_UNIT_USESOURCEFORMAT_APPLY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ID" val="custom20180699_11*a*1"/>
  <p:tag name="KSO_WM_UNIT_PRESET_TEXT" val="SECTION TITLE"/>
  <p:tag name="KSO_WM_UNIT_ISNUMDGMTITLE" val="0"/>
  <p:tag name="KSO_WM_UNIT_NOCLEAR" val="0"/>
  <p:tag name="KSO_WM_UNIT_DIAGRAM_ISNUMVISUAL" val="0"/>
  <p:tag name="KSO_WM_UNIT_DIAGRAM_ISREFERUNIT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COMBINE_RELATE_SLIDE_ID" val="background20177604_10"/>
  <p:tag name="KSO_WM_TEMPLATE_CATEGORY" val="custom"/>
  <p:tag name="KSO_WM_TEMPLATE_INDEX" val="20180699"/>
  <p:tag name="KSO_WM_SLIDE_ID" val="custom20180699_27"/>
  <p:tag name="KSO_WM_SLIDE_INDEX" val="27"/>
  <p:tag name="KSO_WM_TEMPLATE_SUBCATEGORY" val="0"/>
  <p:tag name="KSO_WM_TEMPLATE_MASTER_TYPE" val="1"/>
  <p:tag name="KSO_WM_TEMPLATE_COLOR_TYPE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COMBINE_RELATE_SLIDE_ID" val="background20177604_10"/>
  <p:tag name="KSO_WM_TEMPLATE_CATEGORY" val="custom"/>
  <p:tag name="KSO_WM_TEMPLATE_INDEX" val="20180699"/>
  <p:tag name="KSO_WM_SLIDE_ID" val="custom20180699_27"/>
  <p:tag name="KSO_WM_SLIDE_INDEX" val="27"/>
  <p:tag name="KSO_WM_TEMPLATE_SUBCATEGORY" val="0"/>
  <p:tag name="KSO_WM_TEMPLATE_MASTER_TYPE" val="1"/>
  <p:tag name="KSO_WM_TEMPLATE_COLOR_TYPE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699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ID" val="custom20180699_27*a*1"/>
  <p:tag name="KSO_WM_UNIT_PRESET_TEXT" val="感谢观看"/>
  <p:tag name="KSO_WM_UNIT_ISNUMDGMTITLE" val="0"/>
  <p:tag name="KSO_WM_UNIT_NOCLEAR" val="0"/>
  <p:tag name="KSO_WM_UNIT_DIAGRAM_ISNUMVISUAL" val="0"/>
  <p:tag name="KSO_WM_UNIT_DIAGRAM_ISREFERUNIT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7604_1"/>
  <p:tag name="KSO_WM_TEMPLATE_CATEGORY" val="custom"/>
  <p:tag name="KSO_WM_TEMPLATE_INDEX" val="20180699"/>
  <p:tag name="KSO_WM_TEMPLATE_SUBCATEGORY" val="0"/>
  <p:tag name="KSO_WM_TEMPLATE_THUMBS_INDEX" val="1、4、5、6、11、12、16、18、26、27、"/>
  <p:tag name="KSO_WM_TEMPLATE_MASTER_TYPE" val="1"/>
  <p:tag name="KSO_WM_TEMPLATE_COLOR_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heme/theme1.xml><?xml version="1.0" encoding="utf-8"?>
<a:theme xmlns:a="http://schemas.openxmlformats.org/drawingml/2006/main" name="1_Office 主题​​">
  <a:themeElements>
    <a:clrScheme name="20180699">
      <a:dk1>
        <a:srgbClr val="404040"/>
      </a:dk1>
      <a:lt1>
        <a:srgbClr val="FFFFFF"/>
      </a:lt1>
      <a:dk2>
        <a:srgbClr val="ECECEC"/>
      </a:dk2>
      <a:lt2>
        <a:srgbClr val="FFFFFF"/>
      </a:lt2>
      <a:accent1>
        <a:srgbClr val="FFC000"/>
      </a:accent1>
      <a:accent2>
        <a:srgbClr val="E2C85F"/>
      </a:accent2>
      <a:accent3>
        <a:srgbClr val="BDCF95"/>
      </a:accent3>
      <a:accent4>
        <a:srgbClr val="92CCB7"/>
      </a:accent4>
      <a:accent5>
        <a:srgbClr val="68BFC6"/>
      </a:accent5>
      <a:accent6>
        <a:srgbClr val="00B2D5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3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4E6"/>
      </a:accent1>
      <a:accent2>
        <a:srgbClr val="0076B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crgbClr r="0" g="0" b="0">
        <a:alpha val="100000"/>
      </a:scrgbClr>
    </a:dk1>
    <a:lt1>
      <a:scrgbClr r="100000" g="100000" b="100000">
        <a:alpha val="100000"/>
      </a:scrgbClr>
    </a:lt1>
    <a:dk2>
      <a:scrgbClr r="12941" g="12941" b="12941">
        <a:alpha val="100000"/>
      </a:scrgbClr>
    </a:dk2>
    <a:lt2>
      <a:scrgbClr r="100000" g="100000" b="100000">
        <a:alpha val="100000"/>
      </a:scrgbClr>
    </a:lt2>
    <a:accent1>
      <a:scrgbClr r="9019" g="51764" b="78039">
        <a:alpha val="100000"/>
      </a:scrgbClr>
    </a:accent1>
    <a:accent2>
      <a:scrgbClr r="10588" g="65882" b="78823">
        <a:alpha val="100000"/>
      </a:scrgbClr>
    </a:accent2>
    <a:accent3>
      <a:scrgbClr r="13333" g="76078" b="61176">
        <a:alpha val="100000"/>
      </a:scrgbClr>
    </a:accent3>
    <a:accent4>
      <a:scrgbClr r="56862" g="80784" b="14117">
        <a:alpha val="100000"/>
      </a:scrgbClr>
    </a:accent4>
    <a:accent5>
      <a:scrgbClr r="95686" g="71764" b="12549">
        <a:alpha val="100000"/>
      </a:scrgbClr>
    </a:accent5>
    <a:accent6>
      <a:scrgbClr r="85490" g="32941" b="16470">
        <a:alpha val="100000"/>
      </a:scrgbClr>
    </a:accent6>
    <a:hlink>
      <a:scrgbClr r="18823" g="30980" b="99607">
        <a:alpha val="100000"/>
      </a:scrgbClr>
    </a:hlink>
    <a:folHlink>
      <a:scrgbClr r="28627" g="12549" b="40392">
        <a:alpha val="100000"/>
      </a:scrgbClr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403</Words>
  <Application>Microsoft Office PowerPoint</Application>
  <PresentationFormat>宽屏</PresentationFormat>
  <Paragraphs>70</Paragraphs>
  <Slides>17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方正清刻本悦宋简体</vt:lpstr>
      <vt:lpstr>Arial</vt:lpstr>
      <vt:lpstr>Calibri</vt:lpstr>
      <vt:lpstr>1_Office 主题​​</vt:lpstr>
      <vt:lpstr>1_Office 主题</vt:lpstr>
      <vt:lpstr>“仓库入库标签核对” ——微信小程序开发</vt:lpstr>
      <vt:lpstr>PowerPoint 演示文稿</vt:lpstr>
      <vt:lpstr>PowerPoint 演示文稿</vt:lpstr>
      <vt:lpstr>项目介绍</vt:lpstr>
      <vt:lpstr>PowerPoint 演示文稿</vt:lpstr>
      <vt:lpstr>PowerPoint 演示文稿</vt:lpstr>
      <vt:lpstr>PowerPoint 演示文稿</vt:lpstr>
      <vt:lpstr>设计思路</vt:lpstr>
      <vt:lpstr>PowerPoint 演示文稿</vt:lpstr>
      <vt:lpstr>功能描述</vt:lpstr>
      <vt:lpstr>PowerPoint 演示文稿</vt:lpstr>
      <vt:lpstr>PowerPoint 演示文稿</vt:lpstr>
      <vt:lpstr>PowerPoint 演示文稿</vt:lpstr>
      <vt:lpstr>PowerPoint 演示文稿</vt:lpstr>
      <vt:lpstr>效果展示</vt:lpstr>
      <vt:lpstr>PowerPoint 演示文稿</vt:lpstr>
      <vt:lpstr>感谢观看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科技模板</dc:title>
  <dc:creator>xiao'pian'zi</dc:creator>
  <cp:lastModifiedBy>胡 家齐</cp:lastModifiedBy>
  <cp:revision>223</cp:revision>
  <dcterms:created xsi:type="dcterms:W3CDTF">2019-06-19T02:08:00Z</dcterms:created>
  <dcterms:modified xsi:type="dcterms:W3CDTF">2023-02-15T12:20:05Z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E83B94A19E4E40E4A65359D362C3B60C</vt:lpwstr>
  </property>
</Properties>
</file>